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6" r:id="rId4"/>
    <p:sldId id="289" r:id="rId5"/>
    <p:sldId id="271" r:id="rId6"/>
    <p:sldId id="270" r:id="rId7"/>
    <p:sldId id="273" r:id="rId8"/>
    <p:sldId id="282" r:id="rId9"/>
    <p:sldId id="258" r:id="rId10"/>
    <p:sldId id="278" r:id="rId11"/>
    <p:sldId id="274" r:id="rId12"/>
    <p:sldId id="288" r:id="rId13"/>
    <p:sldId id="283" r:id="rId14"/>
    <p:sldId id="279" r:id="rId15"/>
    <p:sldId id="284" r:id="rId16"/>
    <p:sldId id="280" r:id="rId17"/>
    <p:sldId id="287" r:id="rId18"/>
    <p:sldId id="285" r:id="rId19"/>
    <p:sldId id="290" r:id="rId20"/>
    <p:sldId id="281" r:id="rId21"/>
    <p:sldId id="276" r:id="rId22"/>
    <p:sldId id="277" r:id="rId23"/>
    <p:sldId id="269" r:id="rId24"/>
    <p:sldId id="261" r:id="rId25"/>
  </p:sldIdLst>
  <p:sldSz cx="18288000" cy="10287000"/>
  <p:notesSz cx="6858000" cy="9144000"/>
  <p:embeddedFontLst>
    <p:embeddedFont>
      <p:font typeface="Pretendard Bold" panose="020B0600000101010101" charset="-127"/>
      <p:bold r:id="rId27"/>
    </p:embeddedFont>
    <p:embeddedFont>
      <p:font typeface="Pretendard Regular" panose="020B0600000101010101" charset="-127"/>
      <p:regular r:id="rId28"/>
    </p:embeddedFont>
    <p:embeddedFont>
      <p:font typeface="Pretendard Light" panose="02000403000000020004" pitchFamily="50" charset="-127"/>
      <p:regular r:id="rId29"/>
    </p:embeddedFont>
    <p:embeddedFont>
      <p:font typeface="Pretendard Medium" panose="02000603000000020004" pitchFamily="50" charset="-127"/>
      <p:regular r:id="rId30"/>
      <p:bold r:id="rId31"/>
    </p:embeddedFont>
    <p:embeddedFont>
      <p:font typeface="Pretendard SemiBold" panose="02000703000000020004" pitchFamily="50" charset="-127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CE4"/>
    <a:srgbClr val="F8F8F8"/>
    <a:srgbClr val="FFF4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6911" autoAdjust="0"/>
  </p:normalViewPr>
  <p:slideViewPr>
    <p:cSldViewPr>
      <p:cViewPr varScale="1">
        <p:scale>
          <a:sx n="30" d="100"/>
          <a:sy n="30" d="100"/>
        </p:scale>
        <p:origin x="432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0CD6A-64DD-437B-BCF5-DA140B42C2C1}" type="datetimeFigureOut">
              <a:rPr lang="ko-KR" altLang="en-US" smtClean="0"/>
              <a:t>2025-04-28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82005-857A-408A-8F28-D65B2D6BCD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770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주제 및 선정배경</a:t>
            </a:r>
            <a:r>
              <a:rPr lang="en-US" altLang="ko-KR"/>
              <a:t> : </a:t>
            </a:r>
          </a:p>
          <a:p>
            <a:r>
              <a:rPr lang="ko-KR" altLang="en-US"/>
              <a:t>영화 리뷰 웹 사이트 구현</a:t>
            </a:r>
            <a:endParaRPr lang="en-US" altLang="ko-KR"/>
          </a:p>
          <a:p>
            <a:r>
              <a:rPr lang="ko-KR" altLang="en-US"/>
              <a:t>영화나 책 정보를 관리하고 리뷰</a:t>
            </a:r>
            <a:r>
              <a:rPr lang="en-US" altLang="ko-KR"/>
              <a:t>(</a:t>
            </a:r>
            <a:r>
              <a:rPr lang="ko-KR" altLang="en-US"/>
              <a:t>평점과 감상</a:t>
            </a:r>
            <a:r>
              <a:rPr lang="en-US" altLang="ko-KR"/>
              <a:t>)</a:t>
            </a:r>
            <a:r>
              <a:rPr lang="ko-KR" altLang="en-US"/>
              <a:t>을 남기는 사이트를 만들고 싶었음</a:t>
            </a:r>
            <a:r>
              <a:rPr lang="en-US" altLang="ko-KR"/>
              <a:t>. </a:t>
            </a:r>
            <a:r>
              <a:rPr lang="ko-KR" altLang="en-US"/>
              <a:t>그 중 영화에 집중하기로 함</a:t>
            </a:r>
            <a:r>
              <a:rPr lang="en-US" altLang="ko-KR"/>
              <a:t>.</a:t>
            </a:r>
          </a:p>
          <a:p>
            <a:r>
              <a:rPr lang="en-US" altLang="ko-KR"/>
              <a:t>Jsp</a:t>
            </a:r>
            <a:r>
              <a:rPr lang="ko-KR" altLang="en-US"/>
              <a:t>로 만든 북마켓 프로젝트 경험을 바탕으로 영화 리뷰 웹 사이트는 </a:t>
            </a:r>
            <a:r>
              <a:rPr lang="en-US" altLang="ko-KR"/>
              <a:t>spring</a:t>
            </a:r>
            <a:r>
              <a:rPr lang="ko-KR" altLang="en-US"/>
              <a:t>으로 만들어 복습 및 실력 향상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기획의도</a:t>
            </a:r>
            <a:r>
              <a:rPr lang="en-US" altLang="ko-KR"/>
              <a:t> : </a:t>
            </a:r>
            <a:r>
              <a:rPr lang="ko-KR" altLang="en-US"/>
              <a:t>리뷰 좋아요</a:t>
            </a:r>
            <a:r>
              <a:rPr lang="en-US" altLang="ko-KR"/>
              <a:t>, </a:t>
            </a:r>
            <a:r>
              <a:rPr lang="ko-KR" altLang="en-US"/>
              <a:t>북마크와 리뷰 목록을 마이페이지에서 한 눈에 보기</a:t>
            </a:r>
            <a:r>
              <a:rPr lang="en-US" altLang="ko-KR"/>
              <a:t>, </a:t>
            </a:r>
            <a:r>
              <a:rPr lang="ko-KR" altLang="en-US"/>
              <a:t>간단하고 직관적인 디자인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프로젝트 내용</a:t>
            </a:r>
            <a:r>
              <a:rPr lang="en-US" altLang="ko-KR"/>
              <a:t> : </a:t>
            </a:r>
          </a:p>
          <a:p>
            <a:r>
              <a:rPr lang="ko-KR" altLang="en-US"/>
              <a:t>구현 내용</a:t>
            </a:r>
            <a:r>
              <a:rPr lang="en-US" altLang="ko-KR"/>
              <a:t>: </a:t>
            </a:r>
            <a:r>
              <a:rPr lang="ko-KR" altLang="en-US"/>
              <a:t>회원가입</a:t>
            </a:r>
            <a:r>
              <a:rPr lang="en-US" altLang="ko-KR"/>
              <a:t>/</a:t>
            </a:r>
            <a:r>
              <a:rPr lang="ko-KR" altLang="en-US"/>
              <a:t>로그인</a:t>
            </a:r>
            <a:r>
              <a:rPr lang="en-US" altLang="ko-KR"/>
              <a:t>, </a:t>
            </a:r>
            <a:r>
              <a:rPr lang="ko-KR" altLang="en-US"/>
              <a:t>영화 목록</a:t>
            </a:r>
            <a:r>
              <a:rPr lang="en-US" altLang="ko-KR"/>
              <a:t>, </a:t>
            </a:r>
            <a:r>
              <a:rPr lang="ko-KR" altLang="en-US"/>
              <a:t>영화 상세보기</a:t>
            </a:r>
            <a:r>
              <a:rPr lang="en-US" altLang="ko-KR"/>
              <a:t>, </a:t>
            </a:r>
            <a:r>
              <a:rPr lang="ko-KR" altLang="en-US"/>
              <a:t>리뷰 작성</a:t>
            </a:r>
            <a:r>
              <a:rPr lang="en-US" altLang="ko-KR"/>
              <a:t>, </a:t>
            </a:r>
            <a:r>
              <a:rPr lang="ko-KR" altLang="en-US"/>
              <a:t>북마크 기능</a:t>
            </a:r>
            <a:r>
              <a:rPr lang="en-US" altLang="ko-KR"/>
              <a:t>, </a:t>
            </a:r>
            <a:r>
              <a:rPr lang="ko-KR" altLang="en-US"/>
              <a:t>리뷰 좋아요</a:t>
            </a:r>
            <a:r>
              <a:rPr lang="en-US" altLang="ko-KR"/>
              <a:t>, </a:t>
            </a:r>
            <a:r>
              <a:rPr lang="ko-KR" altLang="en-US"/>
              <a:t>공지사항</a:t>
            </a:r>
            <a:r>
              <a:rPr lang="en-US" altLang="ko-KR"/>
              <a:t> </a:t>
            </a:r>
            <a:r>
              <a:rPr lang="ko-KR" altLang="en-US"/>
              <a:t>등</a:t>
            </a:r>
            <a:endParaRPr lang="en-US" altLang="ko-KR"/>
          </a:p>
          <a:p>
            <a:r>
              <a:rPr lang="en-US" altLang="ko-KR"/>
              <a:t>Spring Boot, Thymeleaf, DB(MyBatis, Oracle) </a:t>
            </a:r>
            <a:r>
              <a:rPr lang="ko-KR" altLang="en-US"/>
              <a:t>활용하여 풀스택 개발 경험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프로젝트 구조</a:t>
            </a:r>
            <a:r>
              <a:rPr lang="en-US" altLang="ko-KR"/>
              <a:t> : </a:t>
            </a:r>
          </a:p>
          <a:p>
            <a:r>
              <a:rPr lang="en-US" altLang="ko-KR"/>
              <a:t>Spring Boot + MyBatis </a:t>
            </a:r>
            <a:r>
              <a:rPr lang="ko-KR" altLang="en-US"/>
              <a:t>기반의 </a:t>
            </a:r>
            <a:r>
              <a:rPr lang="en-US" altLang="ko-KR"/>
              <a:t>MVC </a:t>
            </a:r>
            <a:r>
              <a:rPr lang="ko-KR" altLang="en-US"/>
              <a:t>아키텍처를 적용하여</a:t>
            </a:r>
            <a:r>
              <a:rPr lang="en-US" altLang="ko-KR"/>
              <a:t>, Controller-Service-Mapper-DB </a:t>
            </a:r>
            <a:r>
              <a:rPr lang="ko-KR" altLang="en-US"/>
              <a:t>구조로 개발하였고</a:t>
            </a:r>
            <a:r>
              <a:rPr lang="en-US" altLang="ko-KR"/>
              <a:t>, Thymeleaf</a:t>
            </a:r>
            <a:r>
              <a:rPr lang="ko-KR" altLang="en-US"/>
              <a:t>로 서버 데이터를 동적으로 화면에 표시하는 구조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활용방안 및 기대효과 </a:t>
            </a:r>
            <a:r>
              <a:rPr lang="en-US" altLang="ko-KR"/>
              <a:t>: </a:t>
            </a:r>
            <a:r>
              <a:rPr lang="ko-KR" altLang="en-US"/>
              <a:t>간단한 회원가입으로 리뷰 작성 및 공감 교류</a:t>
            </a:r>
            <a:r>
              <a:rPr lang="en-US" altLang="ko-KR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82005-857A-408A-8F28-D65B2D6BCD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78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BE7D6-126F-B911-DB5B-61B469563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1FC0A7-214E-FE58-5809-5F6BDF3A2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391F47-BE27-2D0D-C2D3-7B8FAC8A1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주제 및 선정배경</a:t>
            </a:r>
            <a:r>
              <a:rPr lang="en-US" altLang="ko-KR"/>
              <a:t> : </a:t>
            </a:r>
          </a:p>
          <a:p>
            <a:r>
              <a:rPr lang="ko-KR" altLang="en-US"/>
              <a:t>영화 리뷰 웹 사이트 구현</a:t>
            </a:r>
            <a:endParaRPr lang="en-US" altLang="ko-KR"/>
          </a:p>
          <a:p>
            <a:r>
              <a:rPr lang="ko-KR" altLang="en-US"/>
              <a:t>영화나 책 정보를 관리하고 리뷰</a:t>
            </a:r>
            <a:r>
              <a:rPr lang="en-US" altLang="ko-KR"/>
              <a:t>(</a:t>
            </a:r>
            <a:r>
              <a:rPr lang="ko-KR" altLang="en-US"/>
              <a:t>평점과 감상</a:t>
            </a:r>
            <a:r>
              <a:rPr lang="en-US" altLang="ko-KR"/>
              <a:t>)</a:t>
            </a:r>
            <a:r>
              <a:rPr lang="ko-KR" altLang="en-US"/>
              <a:t>을 남기는 사이트를 만들고 싶었음</a:t>
            </a:r>
            <a:r>
              <a:rPr lang="en-US" altLang="ko-KR"/>
              <a:t>. </a:t>
            </a:r>
            <a:r>
              <a:rPr lang="ko-KR" altLang="en-US"/>
              <a:t>그 중 영화에 집중하기로 함</a:t>
            </a:r>
            <a:r>
              <a:rPr lang="en-US" altLang="ko-KR"/>
              <a:t>.</a:t>
            </a:r>
          </a:p>
          <a:p>
            <a:r>
              <a:rPr lang="en-US" altLang="ko-KR"/>
              <a:t>Jsp</a:t>
            </a:r>
            <a:r>
              <a:rPr lang="ko-KR" altLang="en-US"/>
              <a:t>로 만든 북마켓 프로젝트 경험을 바탕으로 영화 리뷰 웹 사이트는 </a:t>
            </a:r>
            <a:r>
              <a:rPr lang="en-US" altLang="ko-KR"/>
              <a:t>spring</a:t>
            </a:r>
            <a:r>
              <a:rPr lang="ko-KR" altLang="en-US"/>
              <a:t>으로 만들어 복습 및 실력 향상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기획의도</a:t>
            </a:r>
            <a:r>
              <a:rPr lang="en-US" altLang="ko-KR"/>
              <a:t> : </a:t>
            </a:r>
            <a:r>
              <a:rPr lang="ko-KR" altLang="en-US"/>
              <a:t>리뷰 좋아요</a:t>
            </a:r>
            <a:r>
              <a:rPr lang="en-US" altLang="ko-KR"/>
              <a:t>, </a:t>
            </a:r>
            <a:r>
              <a:rPr lang="ko-KR" altLang="en-US"/>
              <a:t>북마크와 리뷰 목록을 마이페이지에서 한 눈에 보기</a:t>
            </a:r>
            <a:r>
              <a:rPr lang="en-US" altLang="ko-KR"/>
              <a:t>, </a:t>
            </a:r>
            <a:r>
              <a:rPr lang="ko-KR" altLang="en-US"/>
              <a:t>간단하고 직관적인 디자인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프로젝트 내용</a:t>
            </a:r>
            <a:r>
              <a:rPr lang="en-US" altLang="ko-KR"/>
              <a:t> : </a:t>
            </a:r>
          </a:p>
          <a:p>
            <a:r>
              <a:rPr lang="ko-KR" altLang="en-US"/>
              <a:t>구현 내용</a:t>
            </a:r>
            <a:r>
              <a:rPr lang="en-US" altLang="ko-KR"/>
              <a:t>: </a:t>
            </a:r>
            <a:r>
              <a:rPr lang="ko-KR" altLang="en-US"/>
              <a:t>회원가입</a:t>
            </a:r>
            <a:r>
              <a:rPr lang="en-US" altLang="ko-KR"/>
              <a:t>/</a:t>
            </a:r>
            <a:r>
              <a:rPr lang="ko-KR" altLang="en-US"/>
              <a:t>로그인</a:t>
            </a:r>
            <a:r>
              <a:rPr lang="en-US" altLang="ko-KR"/>
              <a:t>, </a:t>
            </a:r>
            <a:r>
              <a:rPr lang="ko-KR" altLang="en-US"/>
              <a:t>영화 목록</a:t>
            </a:r>
            <a:r>
              <a:rPr lang="en-US" altLang="ko-KR"/>
              <a:t>, </a:t>
            </a:r>
            <a:r>
              <a:rPr lang="ko-KR" altLang="en-US"/>
              <a:t>영화 상세보기</a:t>
            </a:r>
            <a:r>
              <a:rPr lang="en-US" altLang="ko-KR"/>
              <a:t>, </a:t>
            </a:r>
            <a:r>
              <a:rPr lang="ko-KR" altLang="en-US"/>
              <a:t>리뷰 작성</a:t>
            </a:r>
            <a:r>
              <a:rPr lang="en-US" altLang="ko-KR"/>
              <a:t>, </a:t>
            </a:r>
            <a:r>
              <a:rPr lang="ko-KR" altLang="en-US"/>
              <a:t>북마크 기능</a:t>
            </a:r>
            <a:r>
              <a:rPr lang="en-US" altLang="ko-KR"/>
              <a:t>, </a:t>
            </a:r>
            <a:r>
              <a:rPr lang="ko-KR" altLang="en-US"/>
              <a:t>리뷰 좋아요</a:t>
            </a:r>
            <a:r>
              <a:rPr lang="en-US" altLang="ko-KR"/>
              <a:t>, </a:t>
            </a:r>
            <a:r>
              <a:rPr lang="ko-KR" altLang="en-US"/>
              <a:t>공지사항</a:t>
            </a:r>
            <a:r>
              <a:rPr lang="en-US" altLang="ko-KR"/>
              <a:t> </a:t>
            </a:r>
            <a:r>
              <a:rPr lang="ko-KR" altLang="en-US"/>
              <a:t>등</a:t>
            </a:r>
            <a:endParaRPr lang="en-US" altLang="ko-KR"/>
          </a:p>
          <a:p>
            <a:r>
              <a:rPr lang="en-US" altLang="ko-KR"/>
              <a:t>Spring Boot, Thymeleaf, DB(MyBatis, Oracle) </a:t>
            </a:r>
            <a:r>
              <a:rPr lang="ko-KR" altLang="en-US"/>
              <a:t>활용하여 풀스택 개발 경험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프로젝트 구조</a:t>
            </a:r>
            <a:r>
              <a:rPr lang="en-US" altLang="ko-KR"/>
              <a:t> : </a:t>
            </a:r>
          </a:p>
          <a:p>
            <a:r>
              <a:rPr lang="en-US" altLang="ko-KR"/>
              <a:t>Spring Boot + MyBatis </a:t>
            </a:r>
            <a:r>
              <a:rPr lang="ko-KR" altLang="en-US"/>
              <a:t>기반의 </a:t>
            </a:r>
            <a:r>
              <a:rPr lang="en-US" altLang="ko-KR"/>
              <a:t>MVC </a:t>
            </a:r>
            <a:r>
              <a:rPr lang="ko-KR" altLang="en-US"/>
              <a:t>아키텍처를 적용하여</a:t>
            </a:r>
            <a:r>
              <a:rPr lang="en-US" altLang="ko-KR"/>
              <a:t>, Controller-Service-Mapper-DB </a:t>
            </a:r>
            <a:r>
              <a:rPr lang="ko-KR" altLang="en-US"/>
              <a:t>구조로 개발하였고</a:t>
            </a:r>
            <a:r>
              <a:rPr lang="en-US" altLang="ko-KR"/>
              <a:t>, Thymeleaf</a:t>
            </a:r>
            <a:r>
              <a:rPr lang="ko-KR" altLang="en-US"/>
              <a:t>로 서버 데이터를 동적으로 화면에 표시하는 구조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활용방안 및 기대효과 </a:t>
            </a:r>
            <a:r>
              <a:rPr lang="en-US" altLang="ko-KR"/>
              <a:t>: </a:t>
            </a:r>
            <a:r>
              <a:rPr lang="ko-KR" altLang="en-US"/>
              <a:t>간단한 회원가입으로 리뷰 작성 및 공감 교류</a:t>
            </a:r>
            <a:r>
              <a:rPr lang="en-US" altLang="ko-KR"/>
              <a:t>,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DFD42A-D3BF-E6C2-7C34-1E11732A6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82005-857A-408A-8F28-D65B2D6BCDF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85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9.png"/><Relationship Id="rId5" Type="http://schemas.openxmlformats.org/officeDocument/2006/relationships/image" Target="../media/image11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6883400"/>
            <a:ext cx="16814800" cy="666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826500"/>
            <a:ext cx="16891000" cy="477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900" y="9245600"/>
            <a:ext cx="393700" cy="60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1500" y="9829800"/>
            <a:ext cx="74041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441700" y="2755900"/>
            <a:ext cx="11391900" cy="326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9900" b="0" i="0" u="none" strike="noStrike" spc="-500">
              <a:solidFill>
                <a:srgbClr val="545454"/>
              </a:solidFill>
              <a:ea typeface="Pretendard Light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9900" b="0" i="0" u="none" strike="noStrike" spc="-500">
                <a:solidFill>
                  <a:srgbClr val="545454"/>
                </a:solidFill>
                <a:ea typeface="Pretendard SemiBold"/>
              </a:rPr>
              <a:t>영화 리뷰 웹 사이트</a:t>
            </a:r>
            <a:endParaRPr lang="ko-KR" sz="9900" b="0" i="0" u="none" strike="noStrike" spc="-500">
              <a:solidFill>
                <a:srgbClr val="545454"/>
              </a:solidFill>
              <a:ea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711700" y="6311900"/>
            <a:ext cx="8877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300">
                <a:solidFill>
                  <a:srgbClr val="545454"/>
                </a:solidFill>
                <a:ea typeface="Pretendard Light"/>
              </a:rPr>
              <a:t>정재은</a:t>
            </a:r>
            <a:endParaRPr lang="ko-KR" sz="4000" b="0" i="0" u="none" strike="noStrike" spc="-300">
              <a:solidFill>
                <a:srgbClr val="545454"/>
              </a:solidFill>
              <a:ea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753100" y="9321800"/>
            <a:ext cx="727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800" b="0" i="0" u="none" strike="noStrike" spc="-100">
                <a:solidFill>
                  <a:srgbClr val="545454">
                    <a:alpha val="87843"/>
                  </a:srgbClr>
                </a:solidFill>
                <a:ea typeface="Pretendard Light"/>
              </a:rPr>
              <a:t>https://github.com/rltjj/MovieReviewSite.git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E8739-5CAD-C173-22F1-3787424F4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33C4F73-9B96-6EDF-8A30-4DE2EDDAD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694173-F3C7-B3D7-137F-CE07442B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04BA76C-6013-B505-74D3-ABFFAD2BC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013E0A-7817-F798-948F-F0D58E7B3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980B61C-1269-1822-5E5A-CB60CE246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5D3CABF-B7CF-671D-773B-E782A74A0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1C29E2A-9CC5-4E3C-BEDD-26398188E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FACC9BF-3EE0-9E39-E61A-1A5A207E69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F8637234-3405-F505-7863-80CA0DA05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A3AF50A-1C7A-AED1-222D-36CC428527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084" y="3175000"/>
            <a:ext cx="12101832" cy="620695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796AAA-CA39-7614-F936-72242878AB5E}"/>
              </a:ext>
            </a:extLst>
          </p:cNvPr>
          <p:cNvGrpSpPr/>
          <p:nvPr/>
        </p:nvGrpSpPr>
        <p:grpSpPr>
          <a:xfrm>
            <a:off x="5349875" y="1689100"/>
            <a:ext cx="7448550" cy="1282700"/>
            <a:chOff x="6286500" y="1688485"/>
            <a:chExt cx="7448550" cy="1282700"/>
          </a:xfrm>
        </p:grpSpPr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097CD3E5-FFAD-91A5-B9FA-079EA03F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4D8487B4-9F87-AA64-CD0F-B83275E2C210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</a:t>
              </a:r>
              <a:r>
                <a:rPr lang="en-US" sz="2800" spc="100">
                  <a:solidFill>
                    <a:srgbClr val="545454"/>
                  </a:solidFill>
                  <a:latin typeface="Pretendard Regular"/>
                </a:rPr>
                <a:t>3</a:t>
              </a:r>
              <a:endParaRPr lang="en-US" sz="2800" b="0" i="0" u="none" strike="noStrike" spc="100">
                <a:solidFill>
                  <a:srgbClr val="545454"/>
                </a:solidFill>
                <a:latin typeface="Pretendard Regular"/>
              </a:endParaRPr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41E67E78-2D0C-E963-4A9B-D6E1BA98D465}"/>
                </a:ext>
              </a:extLst>
            </p:cNvPr>
            <p:cNvSpPr txBox="1"/>
            <p:nvPr/>
          </p:nvSpPr>
          <p:spPr>
            <a:xfrm>
              <a:off x="7391400" y="1688485"/>
              <a:ext cx="634365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수행 경과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7235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901E2-E463-A735-10E9-6B5B97F1E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DE99BF-057A-1391-E3BC-BB5FE760E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0F89697-E3F7-F188-5B4C-AB23A2404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DFAF01C-BF05-8A4D-6DE5-9B5F1251A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F3C4548-3C14-6032-E543-73957E906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33812DF-8D00-64BF-FD17-A08A949E7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2E3A608-1D95-6511-8C53-0CC1283AB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840B0CE-A779-D352-57A0-4CB2DA552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61193A8-D6AB-2D0D-C117-76A27C1B7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24ACB59-D3B0-BFC2-EB7F-512C07088F0C}"/>
              </a:ext>
            </a:extLst>
          </p:cNvPr>
          <p:cNvGrpSpPr/>
          <p:nvPr/>
        </p:nvGrpSpPr>
        <p:grpSpPr>
          <a:xfrm>
            <a:off x="5349875" y="1689100"/>
            <a:ext cx="7448550" cy="1282700"/>
            <a:chOff x="6286500" y="1688485"/>
            <a:chExt cx="744855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4A308770-9A6F-7298-63F4-33461ED45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245606A-D344-0503-AE62-500948C7C8ED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</a:t>
              </a:r>
              <a:r>
                <a:rPr lang="en-US" sz="2800" spc="100">
                  <a:solidFill>
                    <a:srgbClr val="545454"/>
                  </a:solidFill>
                  <a:latin typeface="Pretendard Regular"/>
                </a:rPr>
                <a:t>3</a:t>
              </a:r>
              <a:endParaRPr lang="en-US" sz="2800" b="0" i="0" u="none" strike="noStrike" spc="100">
                <a:solidFill>
                  <a:srgbClr val="545454"/>
                </a:solidFill>
                <a:latin typeface="Pretendard Regular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60D95E44-7EF6-AEE7-5591-EC53FA0C15D7}"/>
                </a:ext>
              </a:extLst>
            </p:cNvPr>
            <p:cNvSpPr txBox="1"/>
            <p:nvPr/>
          </p:nvSpPr>
          <p:spPr>
            <a:xfrm>
              <a:off x="7391400" y="1688485"/>
              <a:ext cx="634365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수행 경과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3ADEBD5B-A8FE-5BD9-1F7C-1B883441F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3416550"/>
            <a:ext cx="9271000" cy="5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684A0920-6D50-8A81-2772-665C95F97271}"/>
              </a:ext>
            </a:extLst>
          </p:cNvPr>
          <p:cNvSpPr txBox="1"/>
          <p:nvPr/>
        </p:nvSpPr>
        <p:spPr>
          <a:xfrm>
            <a:off x="11125200" y="3416300"/>
            <a:ext cx="5664200" cy="56893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74299"/>
              </a:lnSpc>
            </a:pPr>
            <a:r>
              <a:rPr lang="ko-KR" altLang="en-US" sz="2000" b="1" i="0" u="none" strike="noStrike">
                <a:solidFill>
                  <a:srgbClr val="545454"/>
                </a:solidFill>
                <a:ea typeface="Pretendard Light"/>
              </a:rPr>
              <a:t>로그인 페이지 </a:t>
            </a:r>
            <a:r>
              <a:rPr lang="en-US" altLang="ko-KR" sz="2000" b="0" i="0" u="none" strike="noStrike">
                <a:solidFill>
                  <a:srgbClr val="545454"/>
                </a:solidFill>
                <a:ea typeface="Pretendard Light"/>
              </a:rPr>
              <a:t>: </a:t>
            </a:r>
          </a:p>
          <a:p>
            <a:pPr lvl="0" algn="just">
              <a:lnSpc>
                <a:spcPct val="174299"/>
              </a:lnSpc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로그인 하지않은 사용자가 아이디와 비밀번호를 입력하면 로그인을 할 수 있다</a:t>
            </a:r>
            <a:r>
              <a:rPr lang="en-US" altLang="ko-KR" sz="1800" b="0" i="0" u="none" strike="noStrike">
                <a:solidFill>
                  <a:srgbClr val="545454"/>
                </a:solidFill>
                <a:ea typeface="Pretendard Light"/>
              </a:rPr>
              <a:t>.</a:t>
            </a:r>
          </a:p>
          <a:p>
            <a:pPr lvl="0" algn="just">
              <a:lnSpc>
                <a:spcPct val="174299"/>
              </a:lnSpc>
            </a:pPr>
            <a:r>
              <a:rPr lang="ko-KR" altLang="en-US" sz="2000" b="1" i="0" u="none" strike="noStrike">
                <a:solidFill>
                  <a:srgbClr val="545454"/>
                </a:solidFill>
                <a:ea typeface="Pretendard Light"/>
              </a:rPr>
              <a:t>회원가입 페이지 </a:t>
            </a:r>
            <a:r>
              <a:rPr lang="en-US" altLang="ko-KR" sz="2000" b="0" i="0" u="none" strike="noStrike">
                <a:solidFill>
                  <a:srgbClr val="545454"/>
                </a:solidFill>
                <a:ea typeface="Pretendard Light"/>
              </a:rPr>
              <a:t>: </a:t>
            </a:r>
          </a:p>
          <a:p>
            <a:pPr lvl="0" algn="just">
              <a:lnSpc>
                <a:spcPct val="174299"/>
              </a:lnSpc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회원가입을 하지않은 사용자가 아이디</a:t>
            </a:r>
            <a:r>
              <a:rPr lang="en-US" altLang="ko-KR" sz="1800" b="0" i="0" u="none" strike="noStrike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비밀번호</a:t>
            </a:r>
            <a:r>
              <a:rPr lang="en-US" altLang="ko-KR" sz="1800" b="0" i="0" u="none" strike="noStrike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이메일을 입력하여 회원가입을 할 수 있다</a:t>
            </a:r>
            <a:r>
              <a:rPr lang="en-US" altLang="ko-KR" sz="1800" b="0" i="0" u="none" strike="noStrike">
                <a:solidFill>
                  <a:srgbClr val="545454"/>
                </a:solidFill>
                <a:ea typeface="Pretendard Light"/>
              </a:rPr>
              <a:t>.</a:t>
            </a:r>
          </a:p>
          <a:p>
            <a:pPr lvl="0" algn="just">
              <a:lnSpc>
                <a:spcPct val="174299"/>
              </a:lnSpc>
            </a:pPr>
            <a:endParaRPr lang="en-US" altLang="ko-KR" sz="1800" b="0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회원가입하기</a:t>
            </a:r>
            <a:endParaRPr lang="en-US" altLang="ko-KR" sz="1800" b="0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로그인 상태에 따라 </a:t>
            </a:r>
            <a:r>
              <a:rPr lang="en-US" altLang="ko-KR" sz="1800" b="0" i="0" u="none" strike="noStrike">
                <a:solidFill>
                  <a:srgbClr val="545454"/>
                </a:solidFill>
                <a:ea typeface="Pretendard Light"/>
              </a:rPr>
              <a:t>"</a:t>
            </a: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로그인</a:t>
            </a:r>
            <a:r>
              <a:rPr lang="en-US" altLang="ko-KR" sz="1800" b="0" i="0" u="none" strike="noStrike">
                <a:solidFill>
                  <a:srgbClr val="545454"/>
                </a:solidFill>
                <a:ea typeface="Pretendard Light"/>
              </a:rPr>
              <a:t>/</a:t>
            </a: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로그아웃</a:t>
            </a:r>
            <a:r>
              <a:rPr lang="en-US" altLang="ko-KR" sz="1800" b="0" i="0" u="none" strike="noStrike">
                <a:solidFill>
                  <a:srgbClr val="545454"/>
                </a:solidFill>
                <a:ea typeface="Pretendard Light"/>
              </a:rPr>
              <a:t>" </a:t>
            </a: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메뉴를 다르게 표시</a:t>
            </a:r>
            <a:endParaRPr lang="en-US" altLang="ko-KR" sz="1800" b="0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아이디 찾기</a:t>
            </a:r>
            <a:r>
              <a:rPr lang="en-US" altLang="ko-KR" sz="1800" b="0" i="0" u="none" strike="noStrike">
                <a:solidFill>
                  <a:srgbClr val="545454"/>
                </a:solidFill>
                <a:ea typeface="Pretendard Light"/>
              </a:rPr>
              <a:t>/</a:t>
            </a: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비밀번호 변경 화면으로 이동할 수 있는 버튼</a:t>
            </a:r>
            <a:r>
              <a:rPr lang="en-US" altLang="ko-KR" sz="1800" b="0" i="0" u="none" strike="noStrike">
                <a:solidFill>
                  <a:srgbClr val="545454"/>
                </a:solidFill>
                <a:ea typeface="Pretendard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8810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6B5B7-3674-2162-ACA0-CF6D18F27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3F725E-1DA6-3F9A-9678-E16075C7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8F6688-DA81-7794-3BD3-FFE821B67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5FDC0BF-CD72-9772-A872-ED96529C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5FB42D-57C3-65E4-1C86-F2B198AD4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F50A590-A5B7-DC08-B05E-BFFA23BEE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C16875C-4795-0D9B-96D0-5ED6E0BE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F20237B-F791-226E-2FA9-D47BF1CD8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709D5AB-A583-0D5F-D755-1D07A99A7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7D8ECE49-9833-59A7-E2F6-3F52E95F227D}"/>
              </a:ext>
            </a:extLst>
          </p:cNvPr>
          <p:cNvGrpSpPr/>
          <p:nvPr/>
        </p:nvGrpSpPr>
        <p:grpSpPr>
          <a:xfrm>
            <a:off x="5349875" y="1689100"/>
            <a:ext cx="7448550" cy="1282700"/>
            <a:chOff x="6286500" y="1688485"/>
            <a:chExt cx="744855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F2A17369-3F24-85B8-90B1-3DC816B75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7A61421-2282-5A76-2A14-CF81301A06BB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</a:t>
              </a:r>
              <a:r>
                <a:rPr lang="en-US" sz="2800" spc="100">
                  <a:solidFill>
                    <a:srgbClr val="545454"/>
                  </a:solidFill>
                  <a:latin typeface="Pretendard Regular"/>
                </a:rPr>
                <a:t>3</a:t>
              </a:r>
              <a:endParaRPr lang="en-US" sz="2800" b="0" i="0" u="none" strike="noStrike" spc="100">
                <a:solidFill>
                  <a:srgbClr val="545454"/>
                </a:solidFill>
                <a:latin typeface="Pretendard Regular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49222C0-43B0-AF33-0121-5BCE4E0293AF}"/>
                </a:ext>
              </a:extLst>
            </p:cNvPr>
            <p:cNvSpPr txBox="1"/>
            <p:nvPr/>
          </p:nvSpPr>
          <p:spPr>
            <a:xfrm>
              <a:off x="7391400" y="1688485"/>
              <a:ext cx="634365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수행 경과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D58A6EDF-6790-A1D8-C707-932DCBBBF160}"/>
              </a:ext>
            </a:extLst>
          </p:cNvPr>
          <p:cNvSpPr txBox="1"/>
          <p:nvPr/>
        </p:nvSpPr>
        <p:spPr>
          <a:xfrm>
            <a:off x="11125200" y="3416300"/>
            <a:ext cx="5664200" cy="56893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74299"/>
              </a:lnSpc>
            </a:pPr>
            <a:r>
              <a:rPr lang="ko-KR" altLang="en-US" sz="2000" b="1" i="0" u="none" strike="noStrike">
                <a:solidFill>
                  <a:srgbClr val="545454"/>
                </a:solidFill>
                <a:ea typeface="Pretendard Light"/>
              </a:rPr>
              <a:t>아이디 찾기</a:t>
            </a:r>
            <a:r>
              <a:rPr lang="en-US" altLang="ko-KR" sz="2000" b="1" i="0" u="none" strike="noStrike">
                <a:solidFill>
                  <a:srgbClr val="545454"/>
                </a:solidFill>
                <a:ea typeface="Pretendard Light"/>
              </a:rPr>
              <a:t>/</a:t>
            </a:r>
            <a:r>
              <a:rPr lang="ko-KR" altLang="en-US" sz="2000" b="1" i="0" u="none" strike="noStrike">
                <a:solidFill>
                  <a:srgbClr val="545454"/>
                </a:solidFill>
                <a:ea typeface="Pretendard Light"/>
              </a:rPr>
              <a:t>비밀번호 변경 페이지 </a:t>
            </a:r>
            <a:r>
              <a:rPr lang="en-US" altLang="ko-KR" sz="2000" b="0" i="0" u="none" strike="noStrike">
                <a:solidFill>
                  <a:srgbClr val="545454"/>
                </a:solidFill>
                <a:ea typeface="Pretendard Light"/>
              </a:rPr>
              <a:t>: </a:t>
            </a:r>
          </a:p>
          <a:p>
            <a:pPr lvl="0" algn="just">
              <a:lnSpc>
                <a:spcPct val="174299"/>
              </a:lnSpc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아이디 또는 비밀번호를 잃어버린 사용자가 이메일을 사용해 아이디를 찾거나 이메일 인증을 통한 비밀번호 변경이 가능하다</a:t>
            </a:r>
            <a:r>
              <a:rPr lang="en-US" altLang="ko-KR" sz="1800" b="0" i="0" u="none" strike="noStrike">
                <a:solidFill>
                  <a:srgbClr val="545454"/>
                </a:solidFill>
                <a:ea typeface="Pretendard Light"/>
              </a:rPr>
              <a:t>.</a:t>
            </a:r>
          </a:p>
          <a:p>
            <a:pPr lvl="0" algn="just">
              <a:lnSpc>
                <a:spcPct val="174299"/>
              </a:lnSpc>
            </a:pPr>
            <a:endParaRPr lang="en-US" altLang="ko-KR" sz="1800" b="0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이메일을 입력</a:t>
            </a:r>
            <a:endParaRPr lang="en-US" altLang="ko-KR" sz="1800" b="0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컨트롤러에서 서비스로 이메일 값을 전달</a:t>
            </a:r>
            <a:endParaRPr lang="en-US" altLang="ko-KR" sz="1800" b="0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아이디 값을 매퍼로 전달해 아이디 조회</a:t>
            </a:r>
            <a:endParaRPr lang="en-US" altLang="ko-KR" sz="1800" b="0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회원 아이디의 값을 컨트롤러로 전달</a:t>
            </a: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결과값 출력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9C102440-840D-BB86-15E6-658B6F1BE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490453"/>
            <a:ext cx="9245600" cy="284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39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C8B2F-DF5F-64C2-0798-4BB4A00BD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D19147-4B53-956F-A4EC-EEA1988E3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1E7F8BC-857F-BEF1-276A-ABE0147D8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FE56D6B-8E34-3433-2A11-FF9941063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188A93C-A25C-C8C6-E501-68C7F8BF3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C610389-D1B4-1354-2B55-8EDB10893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95DA3D3-FCD4-530D-70D8-2BC7B4FB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E150896-47E1-68EB-D52E-6B6B0DBE4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F3999A7-7864-F30C-41BB-7C3AB1A66D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CBA52B05-FECF-5F17-B0DE-41A66D964805}"/>
              </a:ext>
            </a:extLst>
          </p:cNvPr>
          <p:cNvGrpSpPr/>
          <p:nvPr/>
        </p:nvGrpSpPr>
        <p:grpSpPr>
          <a:xfrm>
            <a:off x="5349875" y="1689100"/>
            <a:ext cx="7448550" cy="1282700"/>
            <a:chOff x="6286500" y="1688485"/>
            <a:chExt cx="744855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36C6D737-9416-A327-4829-47D3DAF77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D494E3E-0143-C7F3-73C1-2457BA578F2F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</a:t>
              </a:r>
              <a:r>
                <a:rPr lang="en-US" sz="2800" spc="100">
                  <a:solidFill>
                    <a:srgbClr val="545454"/>
                  </a:solidFill>
                  <a:latin typeface="Pretendard Regular"/>
                </a:rPr>
                <a:t>3</a:t>
              </a:r>
              <a:endParaRPr lang="en-US" sz="2800" b="0" i="0" u="none" strike="noStrike" spc="100">
                <a:solidFill>
                  <a:srgbClr val="545454"/>
                </a:solidFill>
                <a:latin typeface="Pretendard Regular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4D39E08-3C6F-CE77-23AA-123821A9B681}"/>
                </a:ext>
              </a:extLst>
            </p:cNvPr>
            <p:cNvSpPr txBox="1"/>
            <p:nvPr/>
          </p:nvSpPr>
          <p:spPr>
            <a:xfrm>
              <a:off x="7391400" y="1688485"/>
              <a:ext cx="634365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수행 경과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  <p:pic>
        <p:nvPicPr>
          <p:cNvPr id="7172" name="Picture 4">
            <a:extLst>
              <a:ext uri="{FF2B5EF4-FFF2-40B4-BE49-F238E27FC236}">
                <a16:creationId xmlns:a16="http://schemas.microsoft.com/office/drawing/2014/main" id="{2E44799B-53AC-0038-BFCA-DE98E0D6E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99" y="3416300"/>
            <a:ext cx="9352353" cy="5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B04457B6-D595-8577-6A0E-4F7B7FB7CBFF}"/>
              </a:ext>
            </a:extLst>
          </p:cNvPr>
          <p:cNvSpPr txBox="1"/>
          <p:nvPr/>
        </p:nvSpPr>
        <p:spPr>
          <a:xfrm>
            <a:off x="11125200" y="3416300"/>
            <a:ext cx="5664200" cy="56893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74299"/>
              </a:lnSpc>
            </a:pPr>
            <a:r>
              <a:rPr lang="ko-KR" altLang="en-US" sz="2000" b="1" i="0" u="none" strike="noStrike">
                <a:solidFill>
                  <a:srgbClr val="545454"/>
                </a:solidFill>
                <a:ea typeface="Pretendard Light"/>
              </a:rPr>
              <a:t>아이디 찾기</a:t>
            </a:r>
            <a:r>
              <a:rPr lang="en-US" altLang="ko-KR" sz="2000" b="1" i="0" u="none" strike="noStrike">
                <a:solidFill>
                  <a:srgbClr val="545454"/>
                </a:solidFill>
                <a:ea typeface="Pretendard Light"/>
              </a:rPr>
              <a:t>/</a:t>
            </a:r>
            <a:r>
              <a:rPr lang="ko-KR" altLang="en-US" sz="2000" b="1" i="0" u="none" strike="noStrike">
                <a:solidFill>
                  <a:srgbClr val="545454"/>
                </a:solidFill>
                <a:ea typeface="Pretendard Light"/>
              </a:rPr>
              <a:t>비밀번호 변경 페이지 </a:t>
            </a:r>
            <a:r>
              <a:rPr lang="en-US" altLang="ko-KR" sz="2000" b="0" i="0" u="none" strike="noStrike">
                <a:solidFill>
                  <a:srgbClr val="545454"/>
                </a:solidFill>
                <a:ea typeface="Pretendard Light"/>
              </a:rPr>
              <a:t>: </a:t>
            </a:r>
          </a:p>
          <a:p>
            <a:pPr lvl="0" algn="just">
              <a:lnSpc>
                <a:spcPct val="174299"/>
              </a:lnSpc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아이디 또는 비밀번호를 잃어버린 사용자가 이메일을 사용해 아이디를 찾거나 이메일 인증을 통한 비밀번호 변경이 가능하다</a:t>
            </a:r>
            <a:r>
              <a:rPr lang="en-US" altLang="ko-KR" sz="1800" b="0" i="0" u="none" strike="noStrike">
                <a:solidFill>
                  <a:srgbClr val="545454"/>
                </a:solidFill>
                <a:ea typeface="Pretendard Light"/>
              </a:rPr>
              <a:t>.</a:t>
            </a:r>
          </a:p>
          <a:p>
            <a:pPr lvl="0" algn="just">
              <a:lnSpc>
                <a:spcPct val="174299"/>
              </a:lnSpc>
            </a:pPr>
            <a:endParaRPr lang="en-US" altLang="ko-KR" sz="1800" b="0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인증할 이메일을 입력</a:t>
            </a: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입력받은 이메일 값을  </a:t>
            </a:r>
            <a:r>
              <a:rPr lang="en-US" altLang="ko-KR" sz="1800" b="0" i="0" u="none" strike="noStrike">
                <a:solidFill>
                  <a:srgbClr val="545454"/>
                </a:solidFill>
                <a:ea typeface="Pretendard Light"/>
              </a:rPr>
              <a:t>verifyEmail() </a:t>
            </a: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함수에 전달</a:t>
            </a: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이메일 값을 컨트롤러에 </a:t>
            </a:r>
            <a:r>
              <a:rPr lang="en-US" altLang="ko-KR" sz="1800" b="0" i="0" u="none" strike="noStrike">
                <a:solidFill>
                  <a:srgbClr val="545454"/>
                </a:solidFill>
                <a:ea typeface="Pretendard Light"/>
              </a:rPr>
              <a:t>POST </a:t>
            </a: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방식으로 요청</a:t>
            </a: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전달받은 이메일 값을 사용해서 회원 정보 조회</a:t>
            </a: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인증 결과 알림</a:t>
            </a: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세션에 저장했던 값을 꺼내 이메일 인증</a:t>
            </a: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sz="1800" b="0" i="0" u="none" strike="noStrike">
                <a:solidFill>
                  <a:srgbClr val="545454"/>
                </a:solidFill>
                <a:ea typeface="Pretendard Light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3496633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8035-E96C-1444-1285-13B7FAFE8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981DCFE-AB34-FC2E-7BD3-9A1F9267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587473-E9ED-22C8-6A79-4F4E1FBD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99E1F86-FDC7-158D-EA59-122B610D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E849757-FF01-DA83-AEA0-C21E8B73C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63221E-8113-E2B6-3F3B-7D047DA93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8E0B55F-176C-98E3-53E8-41C232CC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3C63B4E-380D-CFCF-022D-E126871B2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BE4CF55-8802-C40F-E116-ADCAEDDF3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0B9D9399-4897-9577-72A0-B8B8616B2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B9002B-358E-9C2B-0DD3-2F7DA2A2A0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719" y="3492500"/>
            <a:ext cx="8720561" cy="2896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F95977-0C5A-BAE1-F307-A0BD6D67FA56}"/>
              </a:ext>
            </a:extLst>
          </p:cNvPr>
          <p:cNvGrpSpPr/>
          <p:nvPr/>
        </p:nvGrpSpPr>
        <p:grpSpPr>
          <a:xfrm>
            <a:off x="5349875" y="1689100"/>
            <a:ext cx="7448550" cy="1282700"/>
            <a:chOff x="6286500" y="1688485"/>
            <a:chExt cx="7448550" cy="1282700"/>
          </a:xfrm>
        </p:grpSpPr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7535C094-9998-4A70-4F5A-FEC620E07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4DFAD6F2-D8C4-C678-8740-3D456B14F1AD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</a:t>
              </a:r>
              <a:r>
                <a:rPr lang="en-US" sz="2800" spc="100">
                  <a:solidFill>
                    <a:srgbClr val="545454"/>
                  </a:solidFill>
                  <a:latin typeface="Pretendard Regular"/>
                </a:rPr>
                <a:t>3</a:t>
              </a:r>
              <a:endParaRPr lang="en-US" sz="2800" b="0" i="0" u="none" strike="noStrike" spc="100">
                <a:solidFill>
                  <a:srgbClr val="545454"/>
                </a:solidFill>
                <a:latin typeface="Pretendard Regular"/>
              </a:endParaRPr>
            </a:p>
          </p:txBody>
        </p:sp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3E5C8758-49C2-51BA-C119-1A9862B9D7F0}"/>
                </a:ext>
              </a:extLst>
            </p:cNvPr>
            <p:cNvSpPr txBox="1"/>
            <p:nvPr/>
          </p:nvSpPr>
          <p:spPr>
            <a:xfrm>
              <a:off x="7391400" y="1688485"/>
              <a:ext cx="634365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수행 경과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239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FC22D-6518-E3F2-7655-60C8A4763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A50D0C2-61CD-27CC-F685-B16D237D0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7BA3A7D-3489-DFA5-611E-36A781325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CAA1003-2D02-4B5C-2B67-ADD093457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0DCDD33-5AE8-7E9A-285A-BE24F05F9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B5CC303-9A01-ABE3-66B0-5EA8D9FB3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16AC090-7262-9D25-0D3B-5B9E824AD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CD93140-1877-72DA-A87F-41F2E95E2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90F4482-B8F4-60B6-02CF-EDDF97F2F0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87460732-ECDD-184A-5071-B9B55A6A50C4}"/>
              </a:ext>
            </a:extLst>
          </p:cNvPr>
          <p:cNvGrpSpPr/>
          <p:nvPr/>
        </p:nvGrpSpPr>
        <p:grpSpPr>
          <a:xfrm>
            <a:off x="5349875" y="1689100"/>
            <a:ext cx="7448550" cy="1282700"/>
            <a:chOff x="6286500" y="1688485"/>
            <a:chExt cx="744855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0D673F2B-01AB-E003-5519-FF317BDB8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4F80BA9-1CC9-9E25-E8E9-19F604243BE9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</a:t>
              </a:r>
              <a:r>
                <a:rPr lang="en-US" sz="2800" spc="100">
                  <a:solidFill>
                    <a:srgbClr val="545454"/>
                  </a:solidFill>
                  <a:latin typeface="Pretendard Regular"/>
                </a:rPr>
                <a:t>3</a:t>
              </a:r>
              <a:endParaRPr lang="en-US" sz="2800" b="0" i="0" u="none" strike="noStrike" spc="100">
                <a:solidFill>
                  <a:srgbClr val="545454"/>
                </a:solidFill>
                <a:latin typeface="Pretendard Regular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69127CD-731F-F0A6-7A5C-B1B00F44C4C4}"/>
                </a:ext>
              </a:extLst>
            </p:cNvPr>
            <p:cNvSpPr txBox="1"/>
            <p:nvPr/>
          </p:nvSpPr>
          <p:spPr>
            <a:xfrm>
              <a:off x="7391400" y="1688485"/>
              <a:ext cx="634365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수행 경과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  <p:pic>
        <p:nvPicPr>
          <p:cNvPr id="9220" name="Picture 4">
            <a:extLst>
              <a:ext uri="{FF2B5EF4-FFF2-40B4-BE49-F238E27FC236}">
                <a16:creationId xmlns:a16="http://schemas.microsoft.com/office/drawing/2014/main" id="{E31A559A-D553-4558-0C69-105B03382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3416300"/>
            <a:ext cx="9271000" cy="5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C13801AC-D684-A406-32AB-7B5B83E5F0BD}"/>
              </a:ext>
            </a:extLst>
          </p:cNvPr>
          <p:cNvSpPr txBox="1"/>
          <p:nvPr/>
        </p:nvSpPr>
        <p:spPr>
          <a:xfrm>
            <a:off x="11125200" y="3416300"/>
            <a:ext cx="5664200" cy="56893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74299"/>
              </a:lnSpc>
            </a:pPr>
            <a:r>
              <a:rPr lang="ko-KR" altLang="en-US" sz="2000" b="1" i="0" u="none" strike="noStrike">
                <a:solidFill>
                  <a:srgbClr val="545454"/>
                </a:solidFill>
                <a:ea typeface="Pretendard Light"/>
              </a:rPr>
              <a:t>메인 페이지 </a:t>
            </a:r>
            <a:r>
              <a:rPr lang="en-US" altLang="ko-KR" sz="2000" b="1" i="0" u="none" strike="noStrike">
                <a:solidFill>
                  <a:srgbClr val="545454"/>
                </a:solidFill>
                <a:ea typeface="Pretendard Light"/>
              </a:rPr>
              <a:t>: </a:t>
            </a:r>
          </a:p>
          <a:p>
            <a:pPr lvl="0" algn="just">
              <a:lnSpc>
                <a:spcPct val="174299"/>
              </a:lnSpc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모든 사용자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(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회원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/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비회원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)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가 영화 목록을 볼 수 있다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.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영화 목록 중 하나를 클릭하면 영화 상세 정보 페이지로 이동한다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.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영화 검색 입력 필드에 키워드를 입력하고 검색 버튼을 누르면 키워드가 들어가는 영화를 조회할 수 있다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.</a:t>
            </a:r>
          </a:p>
          <a:p>
            <a:pPr lvl="0" algn="just">
              <a:lnSpc>
                <a:spcPct val="174299"/>
              </a:lnSpc>
            </a:pP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키워드를 검색할 수 있는 드롭다운</a:t>
            </a: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검색 결과 출력</a:t>
            </a: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>
                <a:solidFill>
                  <a:srgbClr val="545454"/>
                </a:solidFill>
                <a:ea typeface="Pretendard Light"/>
              </a:rPr>
              <a:t>선택된 드롭다운 값과 입력된 키워드 값에 따라 조회</a:t>
            </a:r>
            <a:endParaRPr lang="en-US" altLang="ko-KR">
              <a:solidFill>
                <a:srgbClr val="545454"/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19275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2A2A4-AEEC-B24A-7238-F0F286E98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5FAABD-0142-3CBA-C1CA-CBB5E518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A506FDD-B22F-F629-D63E-92795460A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E17B12D-426C-BF6C-CE3C-CADEFAC49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15E1915-730C-9D7C-E232-D834E2755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167344-D3D9-00E4-A9CD-4CDAFAF05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9F0A58E-C2A4-14E6-735D-595816CD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44A7E79-6B74-EFB6-74C1-CABB40E6A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EBA5273-9762-8C4D-27C6-104C7DD88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43E38530-01D8-123E-870B-A76CE2ED2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0237050-21B0-D5A7-73DD-784C04A8E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1251" y="3282489"/>
            <a:ext cx="10785498" cy="614091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6FBC41C-1D0F-279A-3229-5BADA4B03796}"/>
              </a:ext>
            </a:extLst>
          </p:cNvPr>
          <p:cNvGrpSpPr/>
          <p:nvPr/>
        </p:nvGrpSpPr>
        <p:grpSpPr>
          <a:xfrm>
            <a:off x="5349875" y="1689100"/>
            <a:ext cx="7448550" cy="1282700"/>
            <a:chOff x="6286500" y="1688485"/>
            <a:chExt cx="7448550" cy="1282700"/>
          </a:xfrm>
        </p:grpSpPr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id="{F332D1B4-7AC6-4724-D5AC-AFDD44393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5905FA0E-2CEC-F1FF-1891-79E71515302F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</a:t>
              </a:r>
              <a:r>
                <a:rPr lang="en-US" sz="2800" spc="100">
                  <a:solidFill>
                    <a:srgbClr val="545454"/>
                  </a:solidFill>
                  <a:latin typeface="Pretendard Regular"/>
                </a:rPr>
                <a:t>3</a:t>
              </a:r>
              <a:endParaRPr lang="en-US" sz="2800" b="0" i="0" u="none" strike="noStrike" spc="100">
                <a:solidFill>
                  <a:srgbClr val="545454"/>
                </a:solidFill>
                <a:latin typeface="Pretendard Regular"/>
              </a:endParaRPr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CA5FA751-EFC7-737A-60BD-ADE1994B9965}"/>
                </a:ext>
              </a:extLst>
            </p:cNvPr>
            <p:cNvSpPr txBox="1"/>
            <p:nvPr/>
          </p:nvSpPr>
          <p:spPr>
            <a:xfrm>
              <a:off x="7391400" y="1688485"/>
              <a:ext cx="634365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수행 경과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319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4E3ED-B12D-64DE-A7F1-8A58D027A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C87DDD0-D6E0-A4CA-8759-D06D52A00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32D14BF-8DC7-8575-AB84-364E6FB02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123FD5-1C1E-C66A-3C1F-CEF6ACDBE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3A7B050-D5D6-08C9-C0F2-41AD69139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2824CEB-4421-370F-36D5-3B241F7D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C9D4FD6-F460-AF92-0CA2-2B65FCF93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9243CDD-D6A1-4534-D3C7-688B1AF97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2DFBBF9-8F5F-C262-F0C8-7E856BD73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807DD7E7-9F0A-2D03-914B-33935DDB5C59}"/>
              </a:ext>
            </a:extLst>
          </p:cNvPr>
          <p:cNvGrpSpPr/>
          <p:nvPr/>
        </p:nvGrpSpPr>
        <p:grpSpPr>
          <a:xfrm>
            <a:off x="5349875" y="1689100"/>
            <a:ext cx="7448550" cy="1282700"/>
            <a:chOff x="6286500" y="1688485"/>
            <a:chExt cx="744855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9E2B1AFA-ACD9-F7AF-692E-53E8FE65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E4394A0-2E6B-21B3-1D49-84A810674699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</a:t>
              </a:r>
              <a:r>
                <a:rPr lang="en-US" sz="2800" spc="100">
                  <a:solidFill>
                    <a:srgbClr val="545454"/>
                  </a:solidFill>
                  <a:latin typeface="Pretendard Regular"/>
                </a:rPr>
                <a:t>3</a:t>
              </a:r>
              <a:endParaRPr lang="en-US" sz="2800" b="0" i="0" u="none" strike="noStrike" spc="100">
                <a:solidFill>
                  <a:srgbClr val="545454"/>
                </a:solidFill>
                <a:latin typeface="Pretendard Regular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1D1A98D-555A-DB1B-FF32-8B41F714A689}"/>
                </a:ext>
              </a:extLst>
            </p:cNvPr>
            <p:cNvSpPr txBox="1"/>
            <p:nvPr/>
          </p:nvSpPr>
          <p:spPr>
            <a:xfrm>
              <a:off x="7391400" y="1688485"/>
              <a:ext cx="634365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수행 경과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2557211-B6F0-B1D9-DD14-AEF462E6B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99" y="3416300"/>
            <a:ext cx="9279391" cy="5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FF8CA349-F449-9AF7-18F2-8084F47C45D0}"/>
              </a:ext>
            </a:extLst>
          </p:cNvPr>
          <p:cNvSpPr txBox="1"/>
          <p:nvPr/>
        </p:nvSpPr>
        <p:spPr>
          <a:xfrm>
            <a:off x="11125200" y="3416300"/>
            <a:ext cx="5664200" cy="56893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74299"/>
              </a:lnSpc>
            </a:pPr>
            <a:r>
              <a:rPr lang="ko-KR" altLang="en-US" sz="2000" b="1" i="0" u="none" strike="noStrike">
                <a:solidFill>
                  <a:srgbClr val="545454"/>
                </a:solidFill>
                <a:ea typeface="Pretendard Light"/>
              </a:rPr>
              <a:t>영화 상세 페이지 </a:t>
            </a:r>
            <a:r>
              <a:rPr lang="en-US" altLang="ko-KR" sz="2000" b="1" i="0" u="none" strike="noStrike">
                <a:solidFill>
                  <a:srgbClr val="545454"/>
                </a:solidFill>
                <a:ea typeface="Pretendard Light"/>
              </a:rPr>
              <a:t>: </a:t>
            </a:r>
          </a:p>
          <a:p>
            <a:pPr lvl="0" algn="just">
              <a:lnSpc>
                <a:spcPct val="174299"/>
              </a:lnSpc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모든 사용자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(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회원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/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비회원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)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가 영화 상세 정보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(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영화 제목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감독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장르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국가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개봉일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줄거리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평균 별점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)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를 볼 수 있다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.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영화 상세 정보 아래에 회원이 등록한 리뷰 목록을 볼 수 있다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. </a:t>
            </a:r>
          </a:p>
          <a:p>
            <a:pPr lvl="0" algn="just">
              <a:lnSpc>
                <a:spcPct val="174299"/>
              </a:lnSpc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리뷰가 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0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건일 경우 ‘아직 리뷰가 없습니다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.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첫 리뷰를 작성해보세요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!’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를 출력하고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리뷰가 있을 경우 몇 건인지와 함께 회원이 등록한 리뷰를 보여준다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.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북마크 버튼과 리뷰 작성 버튼은 로그인을 하지 않은 상태라면 로그인 화면으로 이동한다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.</a:t>
            </a:r>
          </a:p>
          <a:p>
            <a:pPr lvl="0" algn="just">
              <a:lnSpc>
                <a:spcPct val="174299"/>
              </a:lnSpc>
            </a:pP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회원이 해당 영화를 북마크 할 수 있음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.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 </a:t>
            </a: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리뷰 작성</a:t>
            </a: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>
                <a:solidFill>
                  <a:srgbClr val="545454"/>
                </a:solidFill>
                <a:ea typeface="Pretendard Light"/>
              </a:rPr>
              <a:t>리뷰 댓글 수정</a:t>
            </a:r>
            <a:r>
              <a:rPr lang="en-US" altLang="ko-KR">
                <a:solidFill>
                  <a:srgbClr val="545454"/>
                </a:solidFill>
                <a:ea typeface="Pretendard Light"/>
              </a:rPr>
              <a:t>/</a:t>
            </a:r>
            <a:r>
              <a:rPr lang="ko-KR" altLang="en-US">
                <a:solidFill>
                  <a:srgbClr val="545454"/>
                </a:solidFill>
                <a:ea typeface="Pretendard Light"/>
              </a:rPr>
              <a:t>삭제</a:t>
            </a:r>
            <a:endParaRPr lang="en-US" altLang="ko-KR">
              <a:solidFill>
                <a:srgbClr val="545454"/>
              </a:solidFill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793756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B2A39-BF7A-AA1B-C201-58F2A2CA7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EEADDF-9D48-52DE-B093-8FCFF06B1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DDDA07E-287B-8F60-CA91-D2F701156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EAEAD09-24C6-3EBF-9344-34D2D5095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D04BDD8-4DC1-1E93-F0E2-1BD13574B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ED3D34C-7467-A130-1788-56CD9F835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97F3C91-D6F1-31E5-1D68-DB68C8DE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2058420-F0EB-8450-75DE-17534A4F2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08227C4-BAA3-A101-77F4-5E788462B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9B6F6095-B164-2FBD-9803-8F5DF47DBDE1}"/>
              </a:ext>
            </a:extLst>
          </p:cNvPr>
          <p:cNvGrpSpPr/>
          <p:nvPr/>
        </p:nvGrpSpPr>
        <p:grpSpPr>
          <a:xfrm>
            <a:off x="5349875" y="1689100"/>
            <a:ext cx="7448550" cy="1282700"/>
            <a:chOff x="6286500" y="1688485"/>
            <a:chExt cx="744855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3F2E8A89-6A23-133C-D971-386914F7A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D7BD348-A398-0549-BCDC-F65C41693EF1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</a:t>
              </a:r>
              <a:r>
                <a:rPr lang="en-US" sz="2800" spc="100">
                  <a:solidFill>
                    <a:srgbClr val="545454"/>
                  </a:solidFill>
                  <a:latin typeface="Pretendard Regular"/>
                </a:rPr>
                <a:t>3</a:t>
              </a:r>
              <a:endParaRPr lang="en-US" sz="2800" b="0" i="0" u="none" strike="noStrike" spc="100">
                <a:solidFill>
                  <a:srgbClr val="545454"/>
                </a:solidFill>
                <a:latin typeface="Pretendard Regular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A219E9E-CA37-BE28-43BE-1E758EBE47F9}"/>
                </a:ext>
              </a:extLst>
            </p:cNvPr>
            <p:cNvSpPr txBox="1"/>
            <p:nvPr/>
          </p:nvSpPr>
          <p:spPr>
            <a:xfrm>
              <a:off x="7391400" y="1688485"/>
              <a:ext cx="634365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수행 경과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D4A74690-6635-154E-4C0E-025B1E4044C1}"/>
              </a:ext>
            </a:extLst>
          </p:cNvPr>
          <p:cNvSpPr txBox="1"/>
          <p:nvPr/>
        </p:nvSpPr>
        <p:spPr>
          <a:xfrm>
            <a:off x="11125200" y="3416300"/>
            <a:ext cx="5664200" cy="56893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74299"/>
              </a:lnSpc>
            </a:pPr>
            <a:r>
              <a:rPr lang="ko-KR" altLang="en-US" sz="2000" b="1" i="0" u="none" strike="noStrike">
                <a:solidFill>
                  <a:srgbClr val="545454"/>
                </a:solidFill>
                <a:ea typeface="Pretendard Light"/>
              </a:rPr>
              <a:t>리뷰 좋아요 버튼 </a:t>
            </a:r>
            <a:r>
              <a:rPr lang="en-US" altLang="ko-KR" sz="2000" b="1" i="0" u="none" strike="noStrike">
                <a:solidFill>
                  <a:srgbClr val="545454"/>
                </a:solidFill>
                <a:ea typeface="Pretendard Light"/>
              </a:rPr>
              <a:t>: </a:t>
            </a:r>
          </a:p>
          <a:p>
            <a:pPr lvl="0" algn="just">
              <a:lnSpc>
                <a:spcPct val="174299"/>
              </a:lnSpc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회원이 마음에 들거나 공감이 가는 등의 긍정적인 반응을 교류할 수 있는 기능</a:t>
            </a:r>
          </a:p>
          <a:p>
            <a:pPr lvl="0" algn="just">
              <a:lnSpc>
                <a:spcPct val="174299"/>
              </a:lnSpc>
            </a:pP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로그인 정보를 통해 좋아요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/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취소 표시</a:t>
            </a: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버튼을 클릭해 컨트롤러로 좋아요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/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취소 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POST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요청</a:t>
            </a: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>
                <a:solidFill>
                  <a:srgbClr val="545454"/>
                </a:solidFill>
                <a:ea typeface="Pretendard Light"/>
              </a:rPr>
              <a:t>좋아요 또는 취소 실행</a:t>
            </a:r>
            <a:endParaRPr lang="en-US" altLang="ko-KR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>
                <a:solidFill>
                  <a:srgbClr val="545454"/>
                </a:solidFill>
                <a:ea typeface="Pretendard Light"/>
              </a:rPr>
              <a:t>로그인 상태 검증</a:t>
            </a:r>
            <a:endParaRPr lang="en-US" altLang="ko-KR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6349250-974A-5E17-3E44-E0938EDA4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599" y="3416300"/>
            <a:ext cx="9233952" cy="5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957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4651D-98FB-786A-38E7-12F89C6EF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5CDCCC-F6FC-FFE4-6CC8-A1C5B2B2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095783-E191-4391-4D8B-455D64A2B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914783F-C402-BE62-559E-405BA61C1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351E6F6-1140-A782-DA21-334DAC304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09A761F-FD96-E02E-1DF5-5B0EAAF4B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1F2853C-B40E-E320-6860-7CC469C77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9DE94AC-123D-50E0-FD46-A920387FD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270089D-FC88-7BB7-AA37-74A2FF0F2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F266970-0B95-DBA9-A1AA-420162CF926A}"/>
              </a:ext>
            </a:extLst>
          </p:cNvPr>
          <p:cNvGrpSpPr/>
          <p:nvPr/>
        </p:nvGrpSpPr>
        <p:grpSpPr>
          <a:xfrm>
            <a:off x="5349875" y="1689100"/>
            <a:ext cx="7448550" cy="1282700"/>
            <a:chOff x="6286500" y="1688485"/>
            <a:chExt cx="744855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3AE15ACF-8086-F4C7-1D2D-B34E8073D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34633C0-1186-5831-1984-D1A47B4EACD3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</a:t>
              </a:r>
              <a:r>
                <a:rPr lang="en-US" sz="2800" spc="100">
                  <a:solidFill>
                    <a:srgbClr val="545454"/>
                  </a:solidFill>
                  <a:latin typeface="Pretendard Regular"/>
                </a:rPr>
                <a:t>3</a:t>
              </a:r>
              <a:endParaRPr lang="en-US" sz="2800" b="0" i="0" u="none" strike="noStrike" spc="100">
                <a:solidFill>
                  <a:srgbClr val="545454"/>
                </a:solidFill>
                <a:latin typeface="Pretendard Regular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79A2E631-1608-A053-65F7-73305460CFE3}"/>
                </a:ext>
              </a:extLst>
            </p:cNvPr>
            <p:cNvSpPr txBox="1"/>
            <p:nvPr/>
          </p:nvSpPr>
          <p:spPr>
            <a:xfrm>
              <a:off x="7391400" y="1688485"/>
              <a:ext cx="634365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수행 경과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FBB8748F-A7BB-E273-AF6E-DF919ABC8909}"/>
              </a:ext>
            </a:extLst>
          </p:cNvPr>
          <p:cNvSpPr txBox="1"/>
          <p:nvPr/>
        </p:nvSpPr>
        <p:spPr>
          <a:xfrm>
            <a:off x="11125200" y="3416300"/>
            <a:ext cx="5664200" cy="56893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74299"/>
              </a:lnSpc>
            </a:pPr>
            <a:r>
              <a:rPr lang="ko-KR" altLang="en-US" sz="2000" b="1" i="0" u="none" strike="noStrike">
                <a:solidFill>
                  <a:srgbClr val="545454"/>
                </a:solidFill>
                <a:ea typeface="Pretendard Light"/>
              </a:rPr>
              <a:t>마이페이지 </a:t>
            </a:r>
            <a:r>
              <a:rPr lang="en-US" altLang="ko-KR" sz="2000" b="1" i="0" u="none" strike="noStrike">
                <a:solidFill>
                  <a:srgbClr val="545454"/>
                </a:solidFill>
                <a:ea typeface="Pretendard Light"/>
              </a:rPr>
              <a:t>: </a:t>
            </a:r>
          </a:p>
          <a:p>
            <a:pPr lvl="0" algn="just">
              <a:lnSpc>
                <a:spcPct val="174299"/>
              </a:lnSpc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회원 정보와 회원이 북마크한 영화 목록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작성한 리뷰 목록을 볼 수 있다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. </a:t>
            </a:r>
          </a:p>
          <a:p>
            <a:pPr lvl="0" algn="just">
              <a:lnSpc>
                <a:spcPct val="174299"/>
              </a:lnSpc>
            </a:pP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>
              <a:lnSpc>
                <a:spcPct val="174299"/>
              </a:lnSpc>
              <a:buAutoNum type="arabicPeriod"/>
            </a:pPr>
            <a:r>
              <a:rPr lang="ko-KR" altLang="en-US">
                <a:solidFill>
                  <a:srgbClr val="545454"/>
                </a:solidFill>
                <a:ea typeface="Pretendard Light"/>
              </a:rPr>
              <a:t>회원 정보</a:t>
            </a:r>
            <a:r>
              <a:rPr lang="en-US" altLang="ko-KR">
                <a:solidFill>
                  <a:srgbClr val="545454"/>
                </a:solidFill>
                <a:ea typeface="Pretendard Light"/>
              </a:rPr>
              <a:t>(</a:t>
            </a:r>
            <a:r>
              <a:rPr lang="ko-KR" altLang="en-US">
                <a:solidFill>
                  <a:srgbClr val="545454"/>
                </a:solidFill>
                <a:ea typeface="Pretendard Light"/>
              </a:rPr>
              <a:t>아이디</a:t>
            </a:r>
            <a:r>
              <a:rPr lang="en-US" altLang="ko-KR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>
                <a:solidFill>
                  <a:srgbClr val="545454"/>
                </a:solidFill>
                <a:ea typeface="Pretendard Light"/>
              </a:rPr>
              <a:t>이메일</a:t>
            </a:r>
            <a:r>
              <a:rPr lang="en-US" altLang="ko-KR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>
                <a:solidFill>
                  <a:srgbClr val="545454"/>
                </a:solidFill>
                <a:ea typeface="Pretendard Light"/>
              </a:rPr>
              <a:t>가입일</a:t>
            </a:r>
            <a:r>
              <a:rPr lang="en-US" altLang="ko-KR">
                <a:solidFill>
                  <a:srgbClr val="545454"/>
                </a:solidFill>
                <a:ea typeface="Pretendard Light"/>
              </a:rPr>
              <a:t>)</a:t>
            </a:r>
            <a:r>
              <a:rPr lang="ko-KR" altLang="en-US">
                <a:solidFill>
                  <a:srgbClr val="545454"/>
                </a:solidFill>
                <a:ea typeface="Pretendard Light"/>
              </a:rPr>
              <a:t>을 표시하고</a:t>
            </a:r>
            <a:br>
              <a:rPr lang="en-US" altLang="ko-KR">
                <a:solidFill>
                  <a:srgbClr val="545454"/>
                </a:solidFill>
                <a:ea typeface="Pretendard Light"/>
              </a:rPr>
            </a:br>
            <a:r>
              <a:rPr lang="ko-KR" altLang="en-US">
                <a:solidFill>
                  <a:srgbClr val="545454"/>
                </a:solidFill>
                <a:ea typeface="Pretendard Light"/>
              </a:rPr>
              <a:t>회원 탈퇴 가능</a:t>
            </a:r>
            <a:r>
              <a:rPr lang="en-US" altLang="ko-KR">
                <a:solidFill>
                  <a:srgbClr val="545454"/>
                </a:solidFill>
                <a:ea typeface="Pretendard Light"/>
              </a:rPr>
              <a:t>(</a:t>
            </a:r>
            <a:r>
              <a:rPr lang="ko-KR" altLang="en-US">
                <a:solidFill>
                  <a:srgbClr val="545454"/>
                </a:solidFill>
                <a:ea typeface="Pretendard Light"/>
              </a:rPr>
              <a:t>회원탈퇴 시  북마크</a:t>
            </a:r>
            <a:r>
              <a:rPr lang="en-US" altLang="ko-KR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>
                <a:solidFill>
                  <a:srgbClr val="545454"/>
                </a:solidFill>
                <a:ea typeface="Pretendard Light"/>
              </a:rPr>
              <a:t>리뷰 기록 삭제</a:t>
            </a:r>
            <a:r>
              <a:rPr lang="en-US" altLang="ko-KR">
                <a:solidFill>
                  <a:srgbClr val="545454"/>
                </a:solidFill>
                <a:ea typeface="Pretendard Light"/>
              </a:rPr>
              <a:t>)</a:t>
            </a:r>
          </a:p>
          <a:p>
            <a:pPr marL="342900" lvl="0" indent="-342900">
              <a:lnSpc>
                <a:spcPct val="174299"/>
              </a:lnSpc>
              <a:buAutoNum type="arabicPeriod"/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북마크 목록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(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해제 가능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)</a:t>
            </a:r>
          </a:p>
          <a:p>
            <a:pPr marL="342900" lvl="0" indent="-342900">
              <a:lnSpc>
                <a:spcPct val="174299"/>
              </a:lnSpc>
              <a:buAutoNum type="arabicPeriod"/>
            </a:pPr>
            <a:r>
              <a:rPr lang="ko-KR" altLang="en-US">
                <a:solidFill>
                  <a:srgbClr val="545454"/>
                </a:solidFill>
                <a:ea typeface="Pretendard Light"/>
              </a:rPr>
              <a:t>리뷰 목록</a:t>
            </a:r>
            <a:r>
              <a:rPr lang="en-US" altLang="ko-KR">
                <a:solidFill>
                  <a:srgbClr val="545454"/>
                </a:solidFill>
                <a:ea typeface="Pretendard Light"/>
              </a:rPr>
              <a:t>(</a:t>
            </a:r>
            <a:r>
              <a:rPr lang="ko-KR" altLang="en-US">
                <a:solidFill>
                  <a:srgbClr val="545454"/>
                </a:solidFill>
                <a:ea typeface="Pretendard Light"/>
              </a:rPr>
              <a:t>수정</a:t>
            </a:r>
            <a:r>
              <a:rPr lang="en-US" altLang="ko-KR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>
                <a:solidFill>
                  <a:srgbClr val="545454"/>
                </a:solidFill>
                <a:ea typeface="Pretendard Light"/>
              </a:rPr>
              <a:t>삭제 가능</a:t>
            </a:r>
            <a:r>
              <a:rPr lang="en-US" altLang="ko-KR">
                <a:solidFill>
                  <a:srgbClr val="545454"/>
                </a:solidFill>
                <a:ea typeface="Pretendard Light"/>
              </a:rPr>
              <a:t>)</a:t>
            </a: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A05E3EB-658B-248E-015D-D5B5DF7310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5075" y="3422316"/>
            <a:ext cx="6502400" cy="5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45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45300" y="1803400"/>
            <a:ext cx="45847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700" b="0" i="0" u="none" strike="noStrike" spc="-500">
                <a:solidFill>
                  <a:srgbClr val="545454"/>
                </a:solidFill>
                <a:ea typeface="Pretendard SemiBold"/>
              </a:rPr>
              <a:t>목차</a:t>
            </a:r>
            <a:endParaRPr lang="ko-KR" altLang="ko-KR" sz="9700" b="0" i="0" u="none" strike="noStrike" spc="-500">
              <a:solidFill>
                <a:srgbClr val="545454"/>
              </a:solidFill>
              <a:ea typeface="Pretendard Semi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5232400"/>
            <a:ext cx="1206500" cy="1079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2900" y="6311900"/>
            <a:ext cx="45212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971800" y="5384800"/>
            <a:ext cx="736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32300" y="52197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spc="-100">
                <a:solidFill>
                  <a:srgbClr val="545454"/>
                </a:solidFill>
                <a:ea typeface="Pretendard Medium"/>
              </a:rPr>
              <a:t>프로젝트 개요</a:t>
            </a:r>
            <a:endParaRPr lang="ko-KR" sz="3000" b="0" i="0" u="none" strike="noStrike" spc="-10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32300" y="5816600"/>
            <a:ext cx="3873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프로젝트 주제</a:t>
            </a:r>
            <a:r>
              <a:rPr lang="en-US" altLang="ko-KR" sz="1700" b="0" i="0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, </a:t>
            </a:r>
            <a:r>
              <a:rPr lang="ko-KR" altLang="en-US" sz="1700" b="0" i="0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내용</a:t>
            </a:r>
            <a:r>
              <a:rPr lang="en-US" altLang="ko-KR" sz="1700" b="0" i="0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, </a:t>
            </a:r>
            <a:r>
              <a:rPr lang="ko-KR" altLang="en-US" sz="1700" b="0" i="0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개발환경</a:t>
            </a:r>
            <a:r>
              <a:rPr lang="en-US" altLang="ko-KR" sz="1700" b="0" i="0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, </a:t>
            </a:r>
            <a:r>
              <a:rPr lang="ko-KR" altLang="en-US" sz="1700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구조</a:t>
            </a:r>
            <a:endParaRPr lang="ko-KR" sz="1700" b="0" i="0" u="none" strike="noStrike" spc="-10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5232400"/>
            <a:ext cx="1206500" cy="1079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0900" y="6311900"/>
            <a:ext cx="45212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652000" y="5384800"/>
            <a:ext cx="10922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</a:t>
            </a:r>
            <a:r>
              <a:rPr lang="en-US" sz="4200" spc="200">
                <a:solidFill>
                  <a:srgbClr val="545454"/>
                </a:solidFill>
                <a:latin typeface="Pretendard Medium"/>
              </a:rPr>
              <a:t>2</a:t>
            </a:r>
            <a:endParaRPr lang="en-US" sz="4200" b="0" i="0" u="none" strike="noStrike" spc="200">
              <a:solidFill>
                <a:srgbClr val="545454"/>
              </a:solidFill>
              <a:latin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303000" y="52197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b="0" i="0" u="none" strike="noStrike" spc="-100">
                <a:solidFill>
                  <a:srgbClr val="545454"/>
                </a:solidFill>
                <a:ea typeface="Pretendard Medium"/>
              </a:rPr>
              <a:t>프로젝트 수행 절차 및 방법</a:t>
            </a:r>
            <a:endParaRPr lang="ko-KR" sz="3000" b="0" i="0" u="none" strike="noStrike" spc="-10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303000" y="58166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간트 차트</a:t>
            </a:r>
            <a:endParaRPr lang="ko-KR" sz="1700" b="0" i="0" u="none" strike="noStrike" spc="-10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6845300"/>
            <a:ext cx="1206500" cy="1079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2900" y="7924800"/>
            <a:ext cx="45212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870200" y="6997700"/>
            <a:ext cx="952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32300" y="68326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2130"/>
              </a:lnSpc>
            </a:pPr>
            <a:r>
              <a:rPr lang="ko-KR" altLang="en-US" sz="3000" b="0" i="0" u="none" strike="noStrike" spc="-100">
                <a:solidFill>
                  <a:srgbClr val="545454"/>
                </a:solidFill>
                <a:ea typeface="Pretendard Medium"/>
              </a:rPr>
              <a:t>프로젝트 수행 경과</a:t>
            </a:r>
            <a:endParaRPr lang="ko-KR" altLang="ko-KR" sz="3000" b="0" i="0" u="none" strike="noStrike" spc="-10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432300" y="74295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1700" b="0" i="0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프로젝트 과정 및 결과</a:t>
            </a:r>
            <a:endParaRPr lang="ko-KR" altLang="ko-KR" sz="1700" b="0" i="0" u="none" strike="noStrike" spc="-10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200" y="6845300"/>
            <a:ext cx="1206500" cy="1079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0900" y="7924800"/>
            <a:ext cx="45212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9677400" y="6997700"/>
            <a:ext cx="10414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200" b="0" i="0" u="none" strike="noStrike" spc="200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03000" y="6832600"/>
            <a:ext cx="3949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3000" spc="-100">
                <a:solidFill>
                  <a:srgbClr val="545454"/>
                </a:solidFill>
                <a:ea typeface="Pretendard Medium"/>
              </a:rPr>
              <a:t>자체 평가 의견</a:t>
            </a:r>
            <a:endParaRPr lang="ko-KR" sz="3000" b="0" i="0" u="none" strike="noStrike" spc="-10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303000" y="7429500"/>
            <a:ext cx="34417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700" b="0" i="0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소감 및 평가</a:t>
            </a:r>
            <a:endParaRPr lang="ko-KR" sz="1700" b="0" i="0" u="none" strike="noStrike" spc="-100">
              <a:solidFill>
                <a:srgbClr val="545454">
                  <a:alpha val="58039"/>
                </a:srgbClr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9A60D-074C-C1C8-C125-D21F465FE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AA526E-761D-4398-C575-2B6EB5AA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E6EDC07-3853-4693-3E53-5738B77F1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673F2E9-8B1E-BAA0-83E5-6CE1F9758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747746B-2543-8A86-7622-C4689BB57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E1AAFDD-E4B7-C68D-97CF-B5D0611C5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DEF3D37-B164-873C-3FBA-8FD8C944C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6465484-D129-58D9-46C5-8641074DB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DBEAC59-78B5-6D41-7BA8-EDC41698F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1CB84CED-44B6-8225-952F-28BD71C65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C481C4-F26C-3D47-3CA1-7A6244C2C2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8412" y="3295984"/>
            <a:ext cx="10891176" cy="612541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9ECBB1-7903-644E-9F84-23FA5B0AB10D}"/>
              </a:ext>
            </a:extLst>
          </p:cNvPr>
          <p:cNvGrpSpPr/>
          <p:nvPr/>
        </p:nvGrpSpPr>
        <p:grpSpPr>
          <a:xfrm>
            <a:off x="5349875" y="1689100"/>
            <a:ext cx="7448550" cy="1282700"/>
            <a:chOff x="6286500" y="1688485"/>
            <a:chExt cx="7448550" cy="1282700"/>
          </a:xfrm>
        </p:grpSpPr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E6A8C2E8-EBA2-3216-ACE0-CD148E130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CCEC0BB9-DC18-B8DF-41D1-022EC4B09FD3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</a:t>
              </a:r>
              <a:r>
                <a:rPr lang="en-US" sz="2800" spc="100">
                  <a:solidFill>
                    <a:srgbClr val="545454"/>
                  </a:solidFill>
                  <a:latin typeface="Pretendard Regular"/>
                </a:rPr>
                <a:t>3</a:t>
              </a:r>
              <a:endParaRPr lang="en-US" sz="2800" b="0" i="0" u="none" strike="noStrike" spc="100">
                <a:solidFill>
                  <a:srgbClr val="545454"/>
                </a:solidFill>
                <a:latin typeface="Pretendard Regular"/>
              </a:endParaRPr>
            </a:p>
          </p:txBody>
        </p:sp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82206C15-3786-0F8A-4CD2-63A16D247FA5}"/>
                </a:ext>
              </a:extLst>
            </p:cNvPr>
            <p:cNvSpPr txBox="1"/>
            <p:nvPr/>
          </p:nvSpPr>
          <p:spPr>
            <a:xfrm>
              <a:off x="7391400" y="1688485"/>
              <a:ext cx="634365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수행 경과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85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15C3A-18E7-A97C-179A-21DE13977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68CADF4-A195-2488-708B-F9EB3BB02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5D4A584-C1F7-16C4-0B83-F43CDC5A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B77F680-CA0A-7008-2CB3-33A69B56D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64B6A5-2429-FB98-276B-DC2F5426A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8292325-AA68-1BBB-2918-3EC702852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28B7E08-DA31-2B27-843B-429EFADC2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16DE875-5BBB-E108-8E35-F10383C52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07088F6-445C-B95C-135F-1EC2EABEB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2EF5E4E-327A-F736-1B86-A5A56A0DF38E}"/>
              </a:ext>
            </a:extLst>
          </p:cNvPr>
          <p:cNvGrpSpPr/>
          <p:nvPr/>
        </p:nvGrpSpPr>
        <p:grpSpPr>
          <a:xfrm>
            <a:off x="5349875" y="1689100"/>
            <a:ext cx="7448550" cy="1282700"/>
            <a:chOff x="6286500" y="1688485"/>
            <a:chExt cx="744855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CF823B6A-6EBD-ADF0-E0F0-30A554288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9A16214-8101-A076-D8D5-50C8D1470B50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</a:t>
              </a:r>
              <a:r>
                <a:rPr lang="en-US" sz="2800" spc="100">
                  <a:solidFill>
                    <a:srgbClr val="545454"/>
                  </a:solidFill>
                  <a:latin typeface="Pretendard Regular"/>
                </a:rPr>
                <a:t>3</a:t>
              </a:r>
              <a:endParaRPr lang="en-US" sz="2800" b="0" i="0" u="none" strike="noStrike" spc="100">
                <a:solidFill>
                  <a:srgbClr val="545454"/>
                </a:solidFill>
                <a:latin typeface="Pretendard Regular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262BB0C-0DB1-1CD1-7F2C-0FC3CC16714B}"/>
                </a:ext>
              </a:extLst>
            </p:cNvPr>
            <p:cNvSpPr txBox="1"/>
            <p:nvPr/>
          </p:nvSpPr>
          <p:spPr>
            <a:xfrm>
              <a:off x="7391400" y="1688485"/>
              <a:ext cx="634365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수행 경과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0A28CB31-62EC-FA0B-771E-BCC27A1910F3}"/>
              </a:ext>
            </a:extLst>
          </p:cNvPr>
          <p:cNvSpPr txBox="1"/>
          <p:nvPr/>
        </p:nvSpPr>
        <p:spPr>
          <a:xfrm>
            <a:off x="11125200" y="3416300"/>
            <a:ext cx="5664200" cy="56893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74299"/>
              </a:lnSpc>
            </a:pPr>
            <a:r>
              <a:rPr lang="ko-KR" altLang="en-US" sz="2000" b="1" i="0" u="none" strike="noStrike">
                <a:solidFill>
                  <a:srgbClr val="545454"/>
                </a:solidFill>
                <a:ea typeface="Pretendard Light"/>
              </a:rPr>
              <a:t>메인 페이지 </a:t>
            </a:r>
            <a:r>
              <a:rPr lang="en-US" altLang="ko-KR" sz="2000" b="1" i="0" u="none" strike="noStrike">
                <a:solidFill>
                  <a:srgbClr val="545454"/>
                </a:solidFill>
                <a:ea typeface="Pretendard Light"/>
              </a:rPr>
              <a:t>: </a:t>
            </a:r>
          </a:p>
          <a:p>
            <a:pPr lvl="0" algn="just">
              <a:lnSpc>
                <a:spcPct val="174299"/>
              </a:lnSpc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관리자로 로그인을 할 경우 비회원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/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회원으로 로그인 했을 때는 보이지않는 버튼인 영화 추가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영화 수정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/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삭제 버튼 표시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.</a:t>
            </a:r>
          </a:p>
          <a:p>
            <a:pPr lvl="0" algn="just">
              <a:lnSpc>
                <a:spcPct val="174299"/>
              </a:lnSpc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관리자는 영화 목록을 추가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수정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삭제할 수 있다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.</a:t>
            </a:r>
          </a:p>
          <a:p>
            <a:pPr lvl="0" algn="just">
              <a:lnSpc>
                <a:spcPct val="174299"/>
              </a:lnSpc>
            </a:pP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영화 추가</a:t>
            </a: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영화 수정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/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삭제</a:t>
            </a:r>
            <a:endParaRPr lang="en-US" altLang="ko-KR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526F780-9C28-33D8-1ED2-03167E187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74" y="3426326"/>
            <a:ext cx="9194800" cy="5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203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FCDB1-BC73-6C08-C56F-75D39695A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879A45-7C15-4AFC-52E4-424BBA0A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C2434BE-CEC9-DA1A-BFA5-73C67884D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42AB55F-F36F-D278-7142-9E65C0C9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41646C8-99F6-BB3D-066C-E02E2F962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38E0B22-9DDC-5AA9-FB9B-DAECD0202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E358830-24A8-60CC-05AC-6F462B54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86EC8DB-68D7-E42A-194B-023E30F09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A0BF74F-38C7-E5C4-9D00-AA3E130D0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FF87B69-511B-6081-5911-962E4416DD89}"/>
              </a:ext>
            </a:extLst>
          </p:cNvPr>
          <p:cNvGrpSpPr/>
          <p:nvPr/>
        </p:nvGrpSpPr>
        <p:grpSpPr>
          <a:xfrm>
            <a:off x="5349875" y="1689100"/>
            <a:ext cx="7448550" cy="1282700"/>
            <a:chOff x="6286500" y="1688485"/>
            <a:chExt cx="744855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D31CE178-1821-827F-6271-0931E3AF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4B8653D-23A9-C77C-DC6F-E03A6B70EB2D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</a:t>
              </a:r>
              <a:r>
                <a:rPr lang="en-US" sz="2800" spc="100">
                  <a:solidFill>
                    <a:srgbClr val="545454"/>
                  </a:solidFill>
                  <a:latin typeface="Pretendard Regular"/>
                </a:rPr>
                <a:t>3</a:t>
              </a:r>
              <a:endParaRPr lang="en-US" sz="2800" b="0" i="0" u="none" strike="noStrike" spc="100">
                <a:solidFill>
                  <a:srgbClr val="545454"/>
                </a:solidFill>
                <a:latin typeface="Pretendard Regular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D9B5FAC-DB37-F825-1F19-5D459B0A16E6}"/>
                </a:ext>
              </a:extLst>
            </p:cNvPr>
            <p:cNvSpPr txBox="1"/>
            <p:nvPr/>
          </p:nvSpPr>
          <p:spPr>
            <a:xfrm>
              <a:off x="7391400" y="1688485"/>
              <a:ext cx="634365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수행 경과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9E1D8F9A-2A42-D179-8E60-693E28FA15C4}"/>
              </a:ext>
            </a:extLst>
          </p:cNvPr>
          <p:cNvSpPr txBox="1"/>
          <p:nvPr/>
        </p:nvSpPr>
        <p:spPr>
          <a:xfrm>
            <a:off x="11125200" y="3416300"/>
            <a:ext cx="5664200" cy="56893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74299"/>
              </a:lnSpc>
            </a:pPr>
            <a:r>
              <a:rPr lang="ko-KR" altLang="en-US" sz="2000" b="1" i="0" u="none" strike="noStrike">
                <a:solidFill>
                  <a:srgbClr val="545454"/>
                </a:solidFill>
                <a:ea typeface="Pretendard Light"/>
              </a:rPr>
              <a:t>공지사항 페이지 </a:t>
            </a:r>
            <a:r>
              <a:rPr lang="en-US" altLang="ko-KR" sz="2000" b="1" i="0" u="none" strike="noStrike">
                <a:solidFill>
                  <a:srgbClr val="545454"/>
                </a:solidFill>
                <a:ea typeface="Pretendard Light"/>
              </a:rPr>
              <a:t>: </a:t>
            </a:r>
          </a:p>
          <a:p>
            <a:pPr lvl="0" algn="just">
              <a:lnSpc>
                <a:spcPct val="174299"/>
              </a:lnSpc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사용자는 공지사항의 목록을 보고 글을 읽을 수 있다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.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화면에서 게시글은 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5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개씩 보인다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.</a:t>
            </a:r>
          </a:p>
          <a:p>
            <a:pPr lvl="0" algn="just">
              <a:lnSpc>
                <a:spcPct val="174299"/>
              </a:lnSpc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관리자는 공지사항에 글을 추가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수정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삭제할 수 있다</a:t>
            </a:r>
            <a:r>
              <a:rPr lang="en-US" altLang="ko-KR" i="0" u="none" strike="noStrike">
                <a:solidFill>
                  <a:srgbClr val="545454"/>
                </a:solidFill>
                <a:ea typeface="Pretendard Light"/>
              </a:rPr>
              <a:t>.</a:t>
            </a:r>
          </a:p>
          <a:p>
            <a:pPr lvl="0" algn="just">
              <a:lnSpc>
                <a:spcPct val="174299"/>
              </a:lnSpc>
            </a:pP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공지사항의 목록화면</a:t>
            </a: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관리자만 볼 수 있는 글쓰기 버튼</a:t>
            </a: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 i="0" u="none" strike="noStrike">
                <a:solidFill>
                  <a:srgbClr val="545454"/>
                </a:solidFill>
                <a:ea typeface="Pretendard Light"/>
              </a:rPr>
              <a:t>공지사항 상세화면</a:t>
            </a:r>
            <a:endParaRPr lang="en-US" altLang="ko-KR" i="0" u="none" strike="noStrike">
              <a:solidFill>
                <a:srgbClr val="545454"/>
              </a:solidFill>
              <a:ea typeface="Pretendard Light"/>
            </a:endParaRPr>
          </a:p>
          <a:p>
            <a:pPr marL="342900" lvl="0" indent="-342900" algn="just">
              <a:lnSpc>
                <a:spcPct val="174299"/>
              </a:lnSpc>
              <a:buAutoNum type="arabicPeriod"/>
            </a:pPr>
            <a:r>
              <a:rPr lang="ko-KR" altLang="en-US">
                <a:solidFill>
                  <a:srgbClr val="545454"/>
                </a:solidFill>
                <a:ea typeface="Pretendard Light"/>
              </a:rPr>
              <a:t>회원은 읽기만 가능하고 관리자는 수정</a:t>
            </a:r>
            <a:r>
              <a:rPr lang="en-US" altLang="ko-KR">
                <a:solidFill>
                  <a:srgbClr val="545454"/>
                </a:solidFill>
                <a:ea typeface="Pretendard Light"/>
              </a:rPr>
              <a:t>, </a:t>
            </a:r>
            <a:r>
              <a:rPr lang="ko-KR" altLang="en-US">
                <a:solidFill>
                  <a:srgbClr val="545454"/>
                </a:solidFill>
                <a:ea typeface="Pretendard Light"/>
              </a:rPr>
              <a:t>삭제 가능</a:t>
            </a:r>
            <a:endParaRPr lang="en-US" altLang="ko-KR">
              <a:solidFill>
                <a:srgbClr val="545454"/>
              </a:solidFill>
              <a:ea typeface="Pretendard Light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BB051F5-531C-9837-0070-A787A4635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3414712"/>
            <a:ext cx="9160138" cy="5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487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31D20-2F6F-BEFC-3403-CDEEA81CA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6910D8E-D004-ED91-CB05-05A3C1159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CC655E8-ACCB-AA73-3EBF-FE5F96F7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691C4E5-8F6F-6BCF-9867-724E5261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810D104-EA78-03A8-FCB0-422ED9ED5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8A40F72-A3C4-B13C-1C2D-92A662703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E2398CF-A1AC-FBB5-71B9-2C8FCE959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A4DEAD3-DF74-37AE-5D97-EEB27AF9C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94CD0DA-EA80-7B35-2CE8-573AC14EC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8D46A4CB-F7E4-F452-54AD-C0186A7F2D6A}"/>
              </a:ext>
            </a:extLst>
          </p:cNvPr>
          <p:cNvGrpSpPr/>
          <p:nvPr/>
        </p:nvGrpSpPr>
        <p:grpSpPr>
          <a:xfrm>
            <a:off x="6276975" y="1638300"/>
            <a:ext cx="5886450" cy="1282700"/>
            <a:chOff x="6286500" y="1688485"/>
            <a:chExt cx="588645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CC64EC8D-102D-37F2-7393-60E18B9F4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2F289FF-8F5A-2B13-56C9-BEE31D6573B5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</a:t>
              </a:r>
              <a:r>
                <a:rPr lang="en-US" sz="2800" spc="100">
                  <a:solidFill>
                    <a:srgbClr val="545454"/>
                  </a:solidFill>
                  <a:latin typeface="Pretendard Regular"/>
                </a:rPr>
                <a:t>4</a:t>
              </a:r>
              <a:endParaRPr lang="en-US" sz="2800" b="0" i="0" u="none" strike="noStrike" spc="100">
                <a:solidFill>
                  <a:srgbClr val="545454"/>
                </a:solidFill>
                <a:latin typeface="Pretendard Regular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299471B5-6F3C-F5AA-29C6-EC51D307A730}"/>
                </a:ext>
              </a:extLst>
            </p:cNvPr>
            <p:cNvSpPr txBox="1"/>
            <p:nvPr/>
          </p:nvSpPr>
          <p:spPr>
            <a:xfrm>
              <a:off x="7391400" y="1688485"/>
              <a:ext cx="478155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자체 평</a:t>
              </a: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가 의견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id="{39B0AC31-98AC-7D3D-D28A-D00C11744B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0" y="3759200"/>
            <a:ext cx="7505700" cy="24384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A8F19D8D-A370-CDE7-3B38-B9E9D1191DE2}"/>
              </a:ext>
            </a:extLst>
          </p:cNvPr>
          <p:cNvSpPr txBox="1"/>
          <p:nvPr/>
        </p:nvSpPr>
        <p:spPr>
          <a:xfrm>
            <a:off x="1999247" y="4083050"/>
            <a:ext cx="3911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600" spc="-100">
                <a:solidFill>
                  <a:srgbClr val="545454"/>
                </a:solidFill>
                <a:ea typeface="Pretendard Medium"/>
              </a:rPr>
              <a:t>프로젝트 완성도</a:t>
            </a:r>
            <a:endParaRPr lang="ko-KR" sz="2600" b="0" i="0" u="none" strike="noStrike" spc="-10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F61159C-233C-444E-4494-B757D9DBD7AA}"/>
              </a:ext>
            </a:extLst>
          </p:cNvPr>
          <p:cNvSpPr txBox="1"/>
          <p:nvPr/>
        </p:nvSpPr>
        <p:spPr>
          <a:xfrm>
            <a:off x="1999246" y="4730750"/>
            <a:ext cx="6611353" cy="1060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3669"/>
              </a:lnSpc>
            </a:pPr>
            <a:r>
              <a:rPr lang="ko-KR" altLang="en-US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로그인 상태가 회원 역할인지 관리자 역할인지에 따라 보이는 버튼</a:t>
            </a:r>
            <a:r>
              <a:rPr lang="en-US" altLang="ko-KR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, </a:t>
            </a:r>
            <a:r>
              <a:rPr lang="en-US" altLang="ko-KR" b="0" i="0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 </a:t>
            </a:r>
            <a:r>
              <a:rPr lang="ko-KR" altLang="en-US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아이디 찾기 및 비밀번호 변경</a:t>
            </a:r>
            <a:r>
              <a:rPr lang="en-US" altLang="ko-KR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, </a:t>
            </a:r>
            <a:r>
              <a:rPr lang="ko-KR" altLang="en-US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리뷰 좋아요 기능 등 처음 기획했던 기능을 모두 구현했다</a:t>
            </a:r>
            <a:r>
              <a:rPr lang="en-US" altLang="ko-KR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.</a:t>
            </a:r>
          </a:p>
          <a:p>
            <a:pPr lvl="0" algn="l">
              <a:lnSpc>
                <a:spcPct val="123669"/>
              </a:lnSpc>
            </a:pPr>
            <a:r>
              <a:rPr lang="ko-KR" altLang="en-US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그 외에도 </a:t>
            </a:r>
            <a:r>
              <a:rPr lang="en-US" altLang="ko-KR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css </a:t>
            </a:r>
            <a:r>
              <a:rPr lang="ko-KR" altLang="en-US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수정</a:t>
            </a:r>
            <a:r>
              <a:rPr lang="en-US" altLang="ko-KR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,</a:t>
            </a:r>
            <a:r>
              <a:rPr lang="ko-KR" altLang="en-US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 영화 검색</a:t>
            </a:r>
            <a:r>
              <a:rPr lang="en-US" altLang="ko-KR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공지사항 기능 추가 등 추가 편의 기능을 넣었다</a:t>
            </a:r>
            <a:r>
              <a:rPr lang="en-US" altLang="ko-KR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.</a:t>
            </a:r>
            <a:endParaRPr lang="en-US" b="0" i="0" u="none" strike="noStrike" spc="-10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pic>
        <p:nvPicPr>
          <p:cNvPr id="19" name="Picture 13">
            <a:extLst>
              <a:ext uri="{FF2B5EF4-FFF2-40B4-BE49-F238E27FC236}">
                <a16:creationId xmlns:a16="http://schemas.microsoft.com/office/drawing/2014/main" id="{589CF44A-FE5F-81BB-6C16-024C22535B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0" y="6350000"/>
            <a:ext cx="7505700" cy="2438400"/>
          </a:xfrm>
          <a:prstGeom prst="rect">
            <a:avLst/>
          </a:prstGeom>
        </p:spPr>
      </p:pic>
      <p:sp>
        <p:nvSpPr>
          <p:cNvPr id="32" name="TextBox 21">
            <a:extLst>
              <a:ext uri="{FF2B5EF4-FFF2-40B4-BE49-F238E27FC236}">
                <a16:creationId xmlns:a16="http://schemas.microsoft.com/office/drawing/2014/main" id="{6E9B1BA3-0D0F-B3CB-68CB-92261B7E7752}"/>
              </a:ext>
            </a:extLst>
          </p:cNvPr>
          <p:cNvSpPr txBox="1"/>
          <p:nvPr/>
        </p:nvSpPr>
        <p:spPr>
          <a:xfrm>
            <a:off x="1999247" y="6673850"/>
            <a:ext cx="3911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600" spc="-100">
                <a:solidFill>
                  <a:srgbClr val="545454"/>
                </a:solidFill>
                <a:ea typeface="Pretendard Medium"/>
              </a:rPr>
              <a:t>추후 개선할 점이나 보완할 점</a:t>
            </a:r>
            <a:endParaRPr lang="ko-KR" altLang="ko-KR" sz="2600" b="0" i="0" u="none" strike="noStrike" spc="-10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B6C66711-86CF-F1BA-1142-34550AA57638}"/>
              </a:ext>
            </a:extLst>
          </p:cNvPr>
          <p:cNvSpPr txBox="1"/>
          <p:nvPr/>
        </p:nvSpPr>
        <p:spPr>
          <a:xfrm>
            <a:off x="1999246" y="7321550"/>
            <a:ext cx="6611353" cy="1060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3669"/>
              </a:lnSpc>
            </a:pPr>
            <a:r>
              <a:rPr lang="en-US" altLang="ko-KR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Q&amp;A </a:t>
            </a:r>
            <a:r>
              <a:rPr lang="ko-KR" altLang="en-US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페이지 구현 및 반응형 웹 페이지로 개선하기</a:t>
            </a:r>
            <a:endParaRPr lang="en-US" altLang="ko-KR" b="0" i="0" u="none" strike="noStrike" spc="-100">
              <a:solidFill>
                <a:srgbClr val="545454">
                  <a:alpha val="72157"/>
                </a:srgb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0" algn="l">
              <a:lnSpc>
                <a:spcPct val="123669"/>
              </a:lnSpc>
            </a:pPr>
            <a:r>
              <a:rPr lang="ko-KR" altLang="en-US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평점 기반</a:t>
            </a:r>
            <a:r>
              <a:rPr lang="en-US" altLang="ko-KR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또는 회원정보에 따라 영화 추천하기 기능 추가하기</a:t>
            </a:r>
            <a:endParaRPr lang="en-US" b="0" i="0" u="none" strike="noStrike" spc="-100">
              <a:solidFill>
                <a:srgbClr val="545454">
                  <a:alpha val="72157"/>
                </a:srgb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35" name="Picture 13">
            <a:extLst>
              <a:ext uri="{FF2B5EF4-FFF2-40B4-BE49-F238E27FC236}">
                <a16:creationId xmlns:a16="http://schemas.microsoft.com/office/drawing/2014/main" id="{E9A164EC-51DD-2409-4552-FF0FC64B71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0200" y="3759200"/>
            <a:ext cx="7505700" cy="2438400"/>
          </a:xfrm>
          <a:prstGeom prst="rect">
            <a:avLst/>
          </a:prstGeom>
        </p:spPr>
      </p:pic>
      <p:sp>
        <p:nvSpPr>
          <p:cNvPr id="36" name="TextBox 21">
            <a:extLst>
              <a:ext uri="{FF2B5EF4-FFF2-40B4-BE49-F238E27FC236}">
                <a16:creationId xmlns:a16="http://schemas.microsoft.com/office/drawing/2014/main" id="{8FD6EE7D-BA62-64E4-33C5-D679FCBD050C}"/>
              </a:ext>
            </a:extLst>
          </p:cNvPr>
          <p:cNvSpPr txBox="1"/>
          <p:nvPr/>
        </p:nvSpPr>
        <p:spPr>
          <a:xfrm>
            <a:off x="9657347" y="4083050"/>
            <a:ext cx="3911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600" spc="-100">
                <a:solidFill>
                  <a:srgbClr val="545454"/>
                </a:solidFill>
                <a:ea typeface="Pretendard Medium"/>
              </a:rPr>
              <a:t>잘한 부분과 아쉬운 점</a:t>
            </a:r>
            <a:endParaRPr lang="ko-KR" altLang="ko-KR" sz="2600" b="0" i="0" u="none" strike="noStrike" spc="-10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6BDD83F3-200C-F6F2-7D1C-6DBB1AF140CA}"/>
              </a:ext>
            </a:extLst>
          </p:cNvPr>
          <p:cNvSpPr txBox="1"/>
          <p:nvPr/>
        </p:nvSpPr>
        <p:spPr>
          <a:xfrm>
            <a:off x="9657346" y="4730750"/>
            <a:ext cx="6611353" cy="1060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3669"/>
              </a:lnSpc>
            </a:pPr>
            <a:r>
              <a:rPr lang="ko-KR" altLang="en-US" spc="-100">
                <a:solidFill>
                  <a:srgbClr val="545454">
                    <a:alpha val="72157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 기능을 모두 구현했다</a:t>
            </a:r>
            <a:r>
              <a:rPr lang="en-US" altLang="ko-KR" spc="-100">
                <a:solidFill>
                  <a:srgbClr val="545454">
                    <a:alpha val="72157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pc="-100">
                <a:solidFill>
                  <a:srgbClr val="545454">
                    <a:alpha val="72157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특히 </a:t>
            </a:r>
            <a:r>
              <a:rPr lang="en-US" altLang="ko-KR" spc="-100">
                <a:solidFill>
                  <a:srgbClr val="545454">
                    <a:alpha val="72157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bcrypt </a:t>
            </a:r>
            <a:r>
              <a:rPr lang="ko-KR" altLang="en-US" spc="-100">
                <a:solidFill>
                  <a:srgbClr val="545454">
                    <a:alpha val="72157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방식으로 비밀번호를 암호화해 보안성을 높인 것이 뿌듯하다</a:t>
            </a:r>
            <a:r>
              <a:rPr lang="en-US" altLang="ko-KR" spc="-100">
                <a:solidFill>
                  <a:srgbClr val="545454">
                    <a:alpha val="72157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pPr lvl="0" algn="l">
              <a:lnSpc>
                <a:spcPct val="123669"/>
              </a:lnSpc>
            </a:pPr>
            <a:r>
              <a:rPr lang="ko-KR" altLang="en-US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아직 </a:t>
            </a:r>
            <a:r>
              <a:rPr lang="en-US" altLang="ko-KR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Q&amp;A </a:t>
            </a:r>
            <a:r>
              <a:rPr lang="ko-KR" altLang="en-US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페이지 구현과 모바일 화면 최적화를 하지 못했다</a:t>
            </a:r>
            <a:r>
              <a:rPr lang="en-US" altLang="ko-KR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endParaRPr lang="en-US" b="0" i="0" u="none" strike="noStrike" spc="-100">
              <a:solidFill>
                <a:srgbClr val="545454">
                  <a:alpha val="72157"/>
                </a:srgb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38" name="Picture 13">
            <a:extLst>
              <a:ext uri="{FF2B5EF4-FFF2-40B4-BE49-F238E27FC236}">
                <a16:creationId xmlns:a16="http://schemas.microsoft.com/office/drawing/2014/main" id="{CCCFBF06-A771-7D45-E9DD-1A8A78CA4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0200" y="6350000"/>
            <a:ext cx="7505700" cy="2438400"/>
          </a:xfrm>
          <a:prstGeom prst="rect">
            <a:avLst/>
          </a:prstGeom>
        </p:spPr>
      </p:pic>
      <p:sp>
        <p:nvSpPr>
          <p:cNvPr id="39" name="TextBox 21">
            <a:extLst>
              <a:ext uri="{FF2B5EF4-FFF2-40B4-BE49-F238E27FC236}">
                <a16:creationId xmlns:a16="http://schemas.microsoft.com/office/drawing/2014/main" id="{8B25BD92-4266-7BF7-A3E3-0ECCE7918DEF}"/>
              </a:ext>
            </a:extLst>
          </p:cNvPr>
          <p:cNvSpPr txBox="1"/>
          <p:nvPr/>
        </p:nvSpPr>
        <p:spPr>
          <a:xfrm>
            <a:off x="9657347" y="6673850"/>
            <a:ext cx="39116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130"/>
              </a:lnSpc>
            </a:pPr>
            <a:r>
              <a:rPr lang="ko-KR" altLang="en-US" sz="2600" spc="-100">
                <a:solidFill>
                  <a:srgbClr val="545454"/>
                </a:solidFill>
                <a:ea typeface="Pretendard Medium"/>
              </a:rPr>
              <a:t>느낀 점이나 경험한 성과</a:t>
            </a:r>
            <a:endParaRPr lang="ko-KR" altLang="ko-KR" sz="2600" b="0" i="0" u="none" strike="noStrike" spc="-100">
              <a:solidFill>
                <a:srgbClr val="545454"/>
              </a:solidFill>
              <a:ea typeface="Pretendard Medium"/>
            </a:endParaRP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8D80297F-2B9C-5317-F112-451AD34DA07E}"/>
              </a:ext>
            </a:extLst>
          </p:cNvPr>
          <p:cNvSpPr txBox="1"/>
          <p:nvPr/>
        </p:nvSpPr>
        <p:spPr>
          <a:xfrm>
            <a:off x="9657346" y="7321550"/>
            <a:ext cx="6611353" cy="10604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3669"/>
              </a:lnSpc>
            </a:pPr>
            <a:r>
              <a:rPr lang="ko-KR" altLang="en-US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웹 사이트의 전체적인 흐름을 파악할 수 있었고 </a:t>
            </a:r>
            <a:r>
              <a:rPr lang="en-US" altLang="ko-KR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Spring Boot, Thymeleaf, MyBatis </a:t>
            </a:r>
            <a:r>
              <a:rPr lang="ko-KR" altLang="en-US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사용법의 이해도가 높아졌다</a:t>
            </a:r>
            <a:r>
              <a:rPr lang="en-US" altLang="ko-KR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3799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6121400"/>
            <a:ext cx="16814800" cy="666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051800"/>
            <a:ext cx="16891000" cy="5638800"/>
          </a:xfrm>
          <a:prstGeom prst="rect">
            <a:avLst/>
          </a:prstGeom>
        </p:spPr>
      </p:pic>
      <p:sp>
        <p:nvSpPr>
          <p:cNvPr id="23" name="TextBox 13">
            <a:extLst>
              <a:ext uri="{FF2B5EF4-FFF2-40B4-BE49-F238E27FC236}">
                <a16:creationId xmlns:a16="http://schemas.microsoft.com/office/drawing/2014/main" id="{710A0256-1C5F-9EB7-43AA-42D0C3DF6A13}"/>
              </a:ext>
            </a:extLst>
          </p:cNvPr>
          <p:cNvSpPr txBox="1"/>
          <p:nvPr/>
        </p:nvSpPr>
        <p:spPr>
          <a:xfrm>
            <a:off x="3441700" y="2755900"/>
            <a:ext cx="11391900" cy="326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9900" b="0" i="0" u="none" strike="noStrike" spc="-500">
              <a:solidFill>
                <a:srgbClr val="545454"/>
              </a:solidFill>
              <a:ea typeface="Pretendard Light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9900" b="0" i="0" u="none" strike="noStrike" spc="-500">
                <a:solidFill>
                  <a:srgbClr val="545454"/>
                </a:solidFill>
                <a:ea typeface="Pretendard SemiBold"/>
              </a:rPr>
              <a:t>감사합니다</a:t>
            </a:r>
            <a:r>
              <a:rPr lang="en-US" altLang="ko-KR" sz="9900" b="0" i="0" u="none" strike="noStrike" spc="-500">
                <a:solidFill>
                  <a:srgbClr val="545454"/>
                </a:solidFill>
                <a:ea typeface="Pretendard SemiBold"/>
              </a:rPr>
              <a:t>.</a:t>
            </a:r>
            <a:endParaRPr lang="ko-KR" sz="9900" b="0" i="0" u="none" strike="noStrike" spc="-500">
              <a:solidFill>
                <a:srgbClr val="545454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B5257B-F1B1-BC8B-7C4D-431CEBCD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1102AD-B3A1-5017-68A6-F026F173B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617DA34-8F9B-2798-3DEF-F22586F0B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EC0633D-09A9-855D-867C-315B7077A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FC5D4EC-7C48-9F28-A8B8-2DFC0D2C7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754D0F3-1C10-C043-8C62-7752A8966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B3FE980-7D34-5263-6D2C-21D6998DD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0CD3827-1B53-AD53-CBF5-1E644D3F6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D8002A1-298A-3FEB-36D3-9AC881C42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2DF8A360-C83C-6BF5-906E-653CCB59E3D9}"/>
              </a:ext>
            </a:extLst>
          </p:cNvPr>
          <p:cNvGrpSpPr/>
          <p:nvPr/>
        </p:nvGrpSpPr>
        <p:grpSpPr>
          <a:xfrm>
            <a:off x="6343650" y="1689100"/>
            <a:ext cx="5753100" cy="1282700"/>
            <a:chOff x="6286500" y="1688485"/>
            <a:chExt cx="575310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B412FB5A-E06C-45D5-F729-6C93E3291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07871DE2-B95C-8F60-81E9-31ECC829BA15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01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EE173AC-ABC4-2A3E-9193-795B53D3D997}"/>
                </a:ext>
              </a:extLst>
            </p:cNvPr>
            <p:cNvSpPr txBox="1"/>
            <p:nvPr/>
          </p:nvSpPr>
          <p:spPr>
            <a:xfrm>
              <a:off x="7391400" y="1688485"/>
              <a:ext cx="464820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개요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29B4BC93-3897-0418-6EE2-637BFAA5282C}"/>
              </a:ext>
            </a:extLst>
          </p:cNvPr>
          <p:cNvSpPr txBox="1"/>
          <p:nvPr/>
        </p:nvSpPr>
        <p:spPr>
          <a:xfrm>
            <a:off x="2133600" y="4486704"/>
            <a:ext cx="6261100" cy="465124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74299"/>
              </a:lnSpc>
            </a:pPr>
            <a:r>
              <a:rPr lang="ko-KR" altLang="en-US" sz="2000" b="1" i="0" u="none" strike="noStrike">
                <a:solidFill>
                  <a:srgbClr val="545454"/>
                </a:solidFill>
                <a:ea typeface="Pretendard Light"/>
              </a:rPr>
              <a:t>개발 목적 및 배경 </a:t>
            </a:r>
            <a:r>
              <a:rPr lang="en-US" altLang="ko-KR" sz="2000" b="0" i="0" u="none" strike="noStrike">
                <a:solidFill>
                  <a:srgbClr val="545454"/>
                </a:solidFill>
                <a:ea typeface="Pretendard Light"/>
              </a:rPr>
              <a:t>: </a:t>
            </a:r>
            <a:endParaRPr lang="en-US" altLang="ko-KR" sz="2000">
              <a:solidFill>
                <a:srgbClr val="545454"/>
              </a:solidFill>
              <a:ea typeface="Pretendard Light"/>
            </a:endParaRPr>
          </a:p>
          <a:p>
            <a:pPr lvl="0">
              <a:lnSpc>
                <a:spcPct val="174299"/>
              </a:lnSpc>
            </a:pPr>
            <a:r>
              <a:rPr lang="ko-KR" altLang="en-US" sz="2000" b="0" i="0" u="none" strike="noStrike">
                <a:solidFill>
                  <a:srgbClr val="545454"/>
                </a:solidFill>
                <a:ea typeface="Pretendard Light"/>
              </a:rPr>
              <a:t>영화나 책을 관리하고 리뷰를 남기는 사이트를 만들고 싶었습니다</a:t>
            </a:r>
            <a:r>
              <a:rPr lang="en-US" altLang="ko-KR" sz="2000" b="0" i="0" u="none" strike="noStrike">
                <a:solidFill>
                  <a:srgbClr val="545454"/>
                </a:solidFill>
                <a:ea typeface="Pretendard Light"/>
              </a:rPr>
              <a:t>.</a:t>
            </a:r>
            <a:r>
              <a:rPr lang="ko-KR" altLang="en-US" sz="2000">
                <a:solidFill>
                  <a:srgbClr val="545454"/>
                </a:solidFill>
                <a:ea typeface="Pretendard Light"/>
              </a:rPr>
              <a:t>또한 </a:t>
            </a:r>
            <a:r>
              <a:rPr lang="en-US" altLang="ko-KR" sz="2000" b="0" i="0" u="none" strike="noStrike">
                <a:solidFill>
                  <a:srgbClr val="545454"/>
                </a:solidFill>
                <a:ea typeface="Pretendard Light"/>
              </a:rPr>
              <a:t>JSP</a:t>
            </a:r>
            <a:r>
              <a:rPr lang="ko-KR" altLang="en-US" sz="2000" b="0" i="0" u="none" strike="noStrike">
                <a:solidFill>
                  <a:srgbClr val="545454"/>
                </a:solidFill>
                <a:ea typeface="Pretendard Light"/>
              </a:rPr>
              <a:t>로 만든 북마켓 프로젝트 경험을 바탕으로</a:t>
            </a:r>
            <a:r>
              <a:rPr lang="en-US" altLang="ko-KR" sz="2000">
                <a:solidFill>
                  <a:srgbClr val="545454"/>
                </a:solidFill>
                <a:ea typeface="Pretendard Light"/>
              </a:rPr>
              <a:t> </a:t>
            </a:r>
            <a:r>
              <a:rPr lang="ko-KR" altLang="en-US" sz="2000" b="0" i="0" u="none" strike="noStrike">
                <a:solidFill>
                  <a:srgbClr val="545454"/>
                </a:solidFill>
                <a:ea typeface="Pretendard Light"/>
              </a:rPr>
              <a:t>영화 리뷰 웹 사이트를 </a:t>
            </a:r>
            <a:r>
              <a:rPr lang="en-US" altLang="ko-KR" sz="2000" b="0" i="0" u="none" strike="noStrike">
                <a:solidFill>
                  <a:srgbClr val="545454"/>
                </a:solidFill>
                <a:ea typeface="Pretendard Light"/>
              </a:rPr>
              <a:t>Spring</a:t>
            </a:r>
            <a:r>
              <a:rPr lang="ko-KR" altLang="en-US" sz="2000" b="0" i="0" u="none" strike="noStrike">
                <a:solidFill>
                  <a:srgbClr val="545454"/>
                </a:solidFill>
                <a:ea typeface="Pretendard Light"/>
              </a:rPr>
              <a:t>으로 다시 만들어 보면서 복습을 하고 싶었습니다</a:t>
            </a:r>
            <a:r>
              <a:rPr lang="en-US" altLang="ko-KR" sz="2000" b="0" i="0" u="none" strike="noStrike">
                <a:solidFill>
                  <a:srgbClr val="545454"/>
                </a:solidFill>
                <a:ea typeface="Pretendard Light"/>
              </a:rPr>
              <a:t>. </a:t>
            </a:r>
          </a:p>
          <a:p>
            <a:pPr lvl="0">
              <a:lnSpc>
                <a:spcPct val="174299"/>
              </a:lnSpc>
            </a:pPr>
            <a:endParaRPr lang="en-US" altLang="ko-KR" sz="2000">
              <a:solidFill>
                <a:srgbClr val="545454"/>
              </a:solidFill>
              <a:ea typeface="Pretendard Light"/>
            </a:endParaRPr>
          </a:p>
          <a:p>
            <a:pPr lvl="0">
              <a:lnSpc>
                <a:spcPct val="174299"/>
              </a:lnSpc>
            </a:pPr>
            <a:r>
              <a:rPr lang="ko-KR" altLang="en-US" sz="2000" b="1">
                <a:solidFill>
                  <a:srgbClr val="545454"/>
                </a:solidFill>
                <a:ea typeface="Pretendard Light"/>
              </a:rPr>
              <a:t>참고 사이트 </a:t>
            </a:r>
            <a:r>
              <a:rPr lang="en-US" altLang="ko-KR" sz="2000" b="1">
                <a:solidFill>
                  <a:srgbClr val="545454"/>
                </a:solidFill>
                <a:ea typeface="Pretendard Light"/>
              </a:rPr>
              <a:t>: </a:t>
            </a:r>
          </a:p>
          <a:p>
            <a:pPr lvl="0"/>
            <a:r>
              <a:rPr lang="en-US" altLang="ko-KR" sz="2000" b="0" i="0" u="none" strike="noStrike">
                <a:solidFill>
                  <a:srgbClr val="545454"/>
                </a:solidFill>
                <a:ea typeface="Pretendard Light"/>
              </a:rPr>
              <a:t>https://watcha.com/browse/theater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2ACECD67-6E6A-CF91-D26B-2793B2FB22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1200" y="3521505"/>
            <a:ext cx="6565900" cy="7239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9C7F3E7-0A7C-9BB3-DB05-E49510989C58}"/>
              </a:ext>
            </a:extLst>
          </p:cNvPr>
          <p:cNvSpPr txBox="1"/>
          <p:nvPr/>
        </p:nvSpPr>
        <p:spPr>
          <a:xfrm>
            <a:off x="2489200" y="3635805"/>
            <a:ext cx="5549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2130"/>
              </a:lnSpc>
            </a:pPr>
            <a:r>
              <a:rPr lang="ko-KR" altLang="en-US" sz="2600" b="0" i="0" u="none" strike="noStrike" spc="-200">
                <a:solidFill>
                  <a:srgbClr val="545454"/>
                </a:solidFill>
                <a:ea typeface="Pretendard Medium"/>
              </a:rPr>
              <a:t>영화 리뷰 웹 사이트</a:t>
            </a:r>
            <a:endParaRPr lang="ko-KR" sz="2600" b="0" i="0" u="none" strike="noStrike" spc="-200">
              <a:solidFill>
                <a:srgbClr val="545454"/>
              </a:solidFill>
              <a:ea typeface="Pretendard Medium"/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0136B922-51CC-915D-4B9A-FACEF208C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311828"/>
              </p:ext>
            </p:extLst>
          </p:nvPr>
        </p:nvGraphicFramePr>
        <p:xfrm>
          <a:off x="9372600" y="3520686"/>
          <a:ext cx="6934200" cy="5617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100">
                  <a:extLst>
                    <a:ext uri="{9D8B030D-6E8A-4147-A177-3AD203B41FA5}">
                      <a16:colId xmlns:a16="http://schemas.microsoft.com/office/drawing/2014/main" val="1804353058"/>
                    </a:ext>
                  </a:extLst>
                </a:gridCol>
                <a:gridCol w="3467100">
                  <a:extLst>
                    <a:ext uri="{9D8B030D-6E8A-4147-A177-3AD203B41FA5}">
                      <a16:colId xmlns:a16="http://schemas.microsoft.com/office/drawing/2014/main" val="1484341943"/>
                    </a:ext>
                  </a:extLst>
                </a:gridCol>
              </a:tblGrid>
              <a:tr h="768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OS</a:t>
                      </a:r>
                      <a:endParaRPr lang="ko-KR" altLang="en-US" sz="2400" b="1" spc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Windows 11</a:t>
                      </a:r>
                      <a:endParaRPr lang="ko-KR" altLang="en-US" sz="2000" b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183097"/>
                  </a:ext>
                </a:extLst>
              </a:tr>
              <a:tr h="973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사용언어</a:t>
                      </a:r>
                      <a:endParaRPr lang="ko-KR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Java,</a:t>
                      </a:r>
                      <a:r>
                        <a:rPr lang="ko-KR" altLang="en-US" sz="2000" b="0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 </a:t>
                      </a:r>
                      <a:r>
                        <a:rPr lang="en-US" altLang="ko-KR" sz="2000" b="0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JavaScript, Ajax, jQuery, HTML5, CSS3, Thymeleaf, Mybatis</a:t>
                      </a:r>
                      <a:endParaRPr lang="ko-KR" altLang="en-US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418395"/>
                  </a:ext>
                </a:extLst>
              </a:tr>
              <a:tr h="768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프레임워크</a:t>
                      </a:r>
                      <a:r>
                        <a:rPr lang="en-US" altLang="ko-KR" sz="2400" b="1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/</a:t>
                      </a:r>
                      <a:r>
                        <a:rPr lang="ko-KR" altLang="en-US" sz="2400" b="1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라이브러리</a:t>
                      </a:r>
                      <a:endParaRPr lang="ko-KR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Spring Framework</a:t>
                      </a:r>
                      <a:endParaRPr lang="ko-KR" altLang="en-US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119031"/>
                  </a:ext>
                </a:extLst>
              </a:tr>
              <a:tr h="768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DB</a:t>
                      </a:r>
                      <a:endParaRPr lang="ko-KR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Oracle</a:t>
                      </a:r>
                      <a:r>
                        <a:rPr lang="ko-KR" altLang="en-US" sz="2000" b="0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 </a:t>
                      </a:r>
                      <a:r>
                        <a:rPr lang="en-US" altLang="ko-KR" sz="2000" b="0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Database</a:t>
                      </a:r>
                      <a:endParaRPr lang="ko-KR" altLang="en-US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33192"/>
                  </a:ext>
                </a:extLst>
              </a:tr>
              <a:tr h="768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개발툴</a:t>
                      </a:r>
                      <a:endParaRPr lang="ko-KR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Eclipse</a:t>
                      </a:r>
                      <a:endParaRPr lang="ko-KR" altLang="en-US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466749"/>
                  </a:ext>
                </a:extLst>
              </a:tr>
              <a:tr h="768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WAS</a:t>
                      </a:r>
                      <a:endParaRPr lang="ko-KR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Tomcat</a:t>
                      </a:r>
                      <a:endParaRPr lang="ko-KR" altLang="en-US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063738"/>
                  </a:ext>
                </a:extLst>
              </a:tr>
              <a:tr h="768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협업툴</a:t>
                      </a:r>
                      <a:endParaRPr lang="ko-KR" alt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B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spc="0">
                          <a:solidFill>
                            <a:srgbClr val="545454"/>
                          </a:solidFill>
                          <a:latin typeface="Pretendard Medium"/>
                          <a:ea typeface="Pretendard Medium"/>
                        </a:rPr>
                        <a:t>GitHub</a:t>
                      </a:r>
                      <a:endParaRPr lang="ko-KR" altLang="en-US" sz="20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47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36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40FD5-4F35-27AE-A582-541AE711E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818068-BD14-6C99-7F56-38CF0F039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3202C6E-1213-4F65-1281-4EF44B927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951B03E-B0C2-A6D9-C711-3E0BF11B9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ECE597-D742-81AE-A5EC-22C653D04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CE014B9-AB62-858F-8ACF-65DFAA4041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79DD480-0E72-D3C2-221F-E6B48273F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79CEBAB-1901-FEFF-4BA4-FEA4C75558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BD092C1-7836-C719-9E35-0DE039F4F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188C68FB-9732-9125-C177-948E90A385F4}"/>
              </a:ext>
            </a:extLst>
          </p:cNvPr>
          <p:cNvGrpSpPr/>
          <p:nvPr/>
        </p:nvGrpSpPr>
        <p:grpSpPr>
          <a:xfrm>
            <a:off x="6343650" y="1689100"/>
            <a:ext cx="5753100" cy="1282700"/>
            <a:chOff x="6286500" y="1688485"/>
            <a:chExt cx="575310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11373B4B-F615-515F-D252-DED78675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FA67677-D151-37FE-D888-C39AA74D82B5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01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57A2A8C-BB2F-7EEC-DB7B-0B3A29EDF567}"/>
                </a:ext>
              </a:extLst>
            </p:cNvPr>
            <p:cNvSpPr txBox="1"/>
            <p:nvPr/>
          </p:nvSpPr>
          <p:spPr>
            <a:xfrm>
              <a:off x="7391400" y="1688485"/>
              <a:ext cx="464820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개요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id="{E21F1242-7054-3367-782F-DC9F4A3E1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8700" y="3848100"/>
            <a:ext cx="4330700" cy="4749800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395B2DFE-21BE-DC82-2EED-7742EAE718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00" y="4343400"/>
            <a:ext cx="1752600" cy="1752600"/>
          </a:xfrm>
          <a:prstGeom prst="rect">
            <a:avLst/>
          </a:prstGeom>
        </p:spPr>
      </p:pic>
      <p:pic>
        <p:nvPicPr>
          <p:cNvPr id="18" name="Picture 15">
            <a:extLst>
              <a:ext uri="{FF2B5EF4-FFF2-40B4-BE49-F238E27FC236}">
                <a16:creationId xmlns:a16="http://schemas.microsoft.com/office/drawing/2014/main" id="{676C405D-5474-0D80-F363-8E38419031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1800" y="4876800"/>
            <a:ext cx="444500" cy="698500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C103754A-D26C-A172-B656-2F8AECEE111D}"/>
              </a:ext>
            </a:extLst>
          </p:cNvPr>
          <p:cNvSpPr txBox="1"/>
          <p:nvPr/>
        </p:nvSpPr>
        <p:spPr>
          <a:xfrm>
            <a:off x="30607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사용자</a:t>
            </a:r>
            <a:endParaRPr lang="en-US" sz="2800" b="0" i="0" u="none" strike="noStrike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D0BC72DF-6CFD-D283-F2A4-676EDFF604D1}"/>
              </a:ext>
            </a:extLst>
          </p:cNvPr>
          <p:cNvSpPr txBox="1"/>
          <p:nvPr/>
        </p:nvSpPr>
        <p:spPr>
          <a:xfrm>
            <a:off x="2298700" y="7048500"/>
            <a:ext cx="4318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다양한 영화 리뷰를 쉽게 확인 가능</a:t>
            </a:r>
            <a:r>
              <a:rPr lang="en-US" altLang="ko-KR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 </a:t>
            </a:r>
          </a:p>
          <a:p>
            <a:pPr lvl="0" algn="ctr">
              <a:lnSpc>
                <a:spcPct val="123669"/>
              </a:lnSpc>
            </a:pPr>
            <a:r>
              <a:rPr lang="ko-KR" altLang="en-US" b="0" i="0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간단한 회원가입으로 감상과 리뷰 공감 남김 가능</a:t>
            </a:r>
            <a:endParaRPr lang="en-US" altLang="ko-KR" b="0" i="0" u="none" strike="noStrike" spc="-100">
              <a:solidFill>
                <a:srgbClr val="545454">
                  <a:alpha val="72157"/>
                </a:srgbClr>
              </a:solidFill>
              <a:ea typeface="Pretendard Light"/>
            </a:endParaRPr>
          </a:p>
        </p:txBody>
      </p:sp>
      <p:pic>
        <p:nvPicPr>
          <p:cNvPr id="21" name="Picture 18">
            <a:extLst>
              <a:ext uri="{FF2B5EF4-FFF2-40B4-BE49-F238E27FC236}">
                <a16:creationId xmlns:a16="http://schemas.microsoft.com/office/drawing/2014/main" id="{E507D16E-6A28-E0C8-390A-C84648994F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300" y="3848100"/>
            <a:ext cx="4330700" cy="4749800"/>
          </a:xfrm>
          <a:prstGeom prst="rect">
            <a:avLst/>
          </a:prstGeom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7C3743FD-EB50-97E8-94ED-278187CCF9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7700" y="4343400"/>
            <a:ext cx="1752600" cy="1752600"/>
          </a:xfrm>
          <a:prstGeom prst="rect">
            <a:avLst/>
          </a:prstGeom>
        </p:spPr>
      </p:pic>
      <p:sp>
        <p:nvSpPr>
          <p:cNvPr id="23" name="TextBox 20">
            <a:extLst>
              <a:ext uri="{FF2B5EF4-FFF2-40B4-BE49-F238E27FC236}">
                <a16:creationId xmlns:a16="http://schemas.microsoft.com/office/drawing/2014/main" id="{029617FD-1746-59FA-ADF0-5AAE6A95AF64}"/>
              </a:ext>
            </a:extLst>
          </p:cNvPr>
          <p:cNvSpPr txBox="1"/>
          <p:nvPr/>
        </p:nvSpPr>
        <p:spPr>
          <a:xfrm>
            <a:off x="77470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운영자</a:t>
            </a:r>
            <a:endParaRPr lang="en-US" sz="2800" b="0" i="0" u="none" strike="noStrike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9F33191C-2AB3-CAA5-DFF1-6358469D5A2F}"/>
              </a:ext>
            </a:extLst>
          </p:cNvPr>
          <p:cNvSpPr txBox="1"/>
          <p:nvPr/>
        </p:nvSpPr>
        <p:spPr>
          <a:xfrm>
            <a:off x="74803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ko-KR" altLang="en-US" b="0" i="0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리뷰 데이터를 통해 유행 영화 파악 가능</a:t>
            </a:r>
            <a:endParaRPr lang="en-US" altLang="ko-KR" b="0" i="0" u="none" strike="noStrike" spc="-100">
              <a:solidFill>
                <a:srgbClr val="545454">
                  <a:alpha val="72157"/>
                </a:srgbClr>
              </a:solidFill>
              <a:ea typeface="Pretendard Light"/>
            </a:endParaRPr>
          </a:p>
          <a:p>
            <a:pPr lvl="0" algn="ctr">
              <a:lnSpc>
                <a:spcPct val="123669"/>
              </a:lnSpc>
            </a:pPr>
            <a:r>
              <a:rPr lang="ko-KR" altLang="en-US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장기적으로 광고</a:t>
            </a:r>
            <a:r>
              <a:rPr lang="en-US" altLang="ko-KR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제휴</a:t>
            </a:r>
            <a:r>
              <a:rPr lang="en-US" altLang="ko-KR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 </a:t>
            </a:r>
            <a:r>
              <a:rPr lang="ko-KR" altLang="en-US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등 수익 창출</a:t>
            </a:r>
            <a:endParaRPr lang="en-US" b="0" i="0" u="none" strike="noStrike" spc="-10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pic>
        <p:nvPicPr>
          <p:cNvPr id="25" name="Picture 22">
            <a:extLst>
              <a:ext uri="{FF2B5EF4-FFF2-40B4-BE49-F238E27FC236}">
                <a16:creationId xmlns:a16="http://schemas.microsoft.com/office/drawing/2014/main" id="{289B8605-70CB-A2CE-19E3-CD54089807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8600" y="3848100"/>
            <a:ext cx="4330700" cy="4749800"/>
          </a:xfrm>
          <a:prstGeom prst="rect">
            <a:avLst/>
          </a:prstGeom>
        </p:spPr>
      </p:pic>
      <p:pic>
        <p:nvPicPr>
          <p:cNvPr id="26" name="Picture 23">
            <a:extLst>
              <a:ext uri="{FF2B5EF4-FFF2-40B4-BE49-F238E27FC236}">
                <a16:creationId xmlns:a16="http://schemas.microsoft.com/office/drawing/2014/main" id="{2EFAD459-2C21-8848-6D9B-5C365C40CA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00" y="4343400"/>
            <a:ext cx="1752600" cy="1752600"/>
          </a:xfrm>
          <a:prstGeom prst="rect">
            <a:avLst/>
          </a:prstGeom>
        </p:spPr>
      </p:pic>
      <p:pic>
        <p:nvPicPr>
          <p:cNvPr id="27" name="Picture 24">
            <a:extLst>
              <a:ext uri="{FF2B5EF4-FFF2-40B4-BE49-F238E27FC236}">
                <a16:creationId xmlns:a16="http://schemas.microsoft.com/office/drawing/2014/main" id="{6266D62D-2BBC-4334-D67C-CD911F098F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86800" y="4762500"/>
            <a:ext cx="914400" cy="914400"/>
          </a:xfrm>
          <a:prstGeom prst="rect">
            <a:avLst/>
          </a:prstGeom>
        </p:spPr>
      </p:pic>
      <p:pic>
        <p:nvPicPr>
          <p:cNvPr id="28" name="Picture 25">
            <a:extLst>
              <a:ext uri="{FF2B5EF4-FFF2-40B4-BE49-F238E27FC236}">
                <a16:creationId xmlns:a16="http://schemas.microsoft.com/office/drawing/2014/main" id="{F35E5F29-608B-C19D-D1D3-99CB4F398B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09600" y="4686300"/>
            <a:ext cx="1028700" cy="1028700"/>
          </a:xfrm>
          <a:prstGeom prst="rect">
            <a:avLst/>
          </a:prstGeom>
        </p:spPr>
      </p:pic>
      <p:sp>
        <p:nvSpPr>
          <p:cNvPr id="29" name="TextBox 26">
            <a:extLst>
              <a:ext uri="{FF2B5EF4-FFF2-40B4-BE49-F238E27FC236}">
                <a16:creationId xmlns:a16="http://schemas.microsoft.com/office/drawing/2014/main" id="{3C16D688-F516-A37E-704E-94F5331EE979}"/>
              </a:ext>
            </a:extLst>
          </p:cNvPr>
          <p:cNvSpPr txBox="1"/>
          <p:nvPr/>
        </p:nvSpPr>
        <p:spPr>
          <a:xfrm>
            <a:off x="12433300" y="6426200"/>
            <a:ext cx="2794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b="0" i="0" u="none" strike="noStrike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기술</a:t>
            </a:r>
            <a:r>
              <a:rPr lang="en-US" altLang="ko-KR" sz="2800" b="0" i="0" u="none" strike="noStrike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/</a:t>
            </a:r>
            <a:r>
              <a:rPr lang="ko-KR" altLang="en-US" sz="2800" b="0" i="0" u="none" strike="noStrike">
                <a:solidFill>
                  <a:srgbClr val="545454"/>
                </a:solidFill>
                <a:latin typeface="Pretendard Bold" panose="020B0600000101010101" charset="-127"/>
                <a:ea typeface="Pretendard Bold" panose="020B0600000101010101" charset="-127"/>
              </a:rPr>
              <a:t>시스템</a:t>
            </a:r>
            <a:endParaRPr lang="en-US" sz="2800" b="0" i="0" u="none" strike="noStrike">
              <a:solidFill>
                <a:srgbClr val="545454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30" name="TextBox 27">
            <a:extLst>
              <a:ext uri="{FF2B5EF4-FFF2-40B4-BE49-F238E27FC236}">
                <a16:creationId xmlns:a16="http://schemas.microsoft.com/office/drawing/2014/main" id="{5490EC33-F03D-6F1A-81AA-03D6749F2FD0}"/>
              </a:ext>
            </a:extLst>
          </p:cNvPr>
          <p:cNvSpPr txBox="1"/>
          <p:nvPr/>
        </p:nvSpPr>
        <p:spPr>
          <a:xfrm>
            <a:off x="12166600" y="7048500"/>
            <a:ext cx="3327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3669"/>
              </a:lnSpc>
            </a:pPr>
            <a:r>
              <a:rPr lang="en-US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AI </a:t>
            </a:r>
            <a:r>
              <a:rPr lang="ko-KR" altLang="en-US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기반 추천 시스템 개발 가능성</a:t>
            </a:r>
            <a:endParaRPr lang="en-US" altLang="ko-KR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lvl="0" algn="ctr">
              <a:lnSpc>
                <a:spcPct val="123669"/>
              </a:lnSpc>
            </a:pPr>
            <a:r>
              <a:rPr lang="ko-KR" altLang="en-US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웹 개발 및 데이터베이스 관리 역량 향상</a:t>
            </a:r>
            <a:endParaRPr lang="en-US" b="0" i="0" u="none" strike="noStrike" spc="-10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715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E35A5-FBE6-95FF-1AAE-EEF6E266B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907F24-AFFF-1762-E3C2-7F7CCB62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A0B0E78-21F3-D68F-A42F-2D9B6CD91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B893F91-C281-7F96-D09F-368D921F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BA5CC60-4EC5-010B-5EF0-EFF0380DA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A361921-BAEC-EB08-ABC8-957D61616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E996E30-654E-1CA2-1EF5-5C28F79F2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EC26C4E-C3F9-6AD1-BC6D-56B725D40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409B7C-4A03-C05D-3EB8-BBC81CA5EC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0F8C11E5-A339-E6BD-EA96-4FA9F53DE713}"/>
              </a:ext>
            </a:extLst>
          </p:cNvPr>
          <p:cNvGrpSpPr/>
          <p:nvPr/>
        </p:nvGrpSpPr>
        <p:grpSpPr>
          <a:xfrm>
            <a:off x="6343650" y="1689100"/>
            <a:ext cx="5753100" cy="1282700"/>
            <a:chOff x="6286500" y="1688485"/>
            <a:chExt cx="575310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E0D208FA-D213-8E5B-18E0-46F503CD1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977B308-4840-A3A7-399F-E2C948C5DB86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01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77D98759-C5D8-C2E3-9C61-A2D214DBB900}"/>
                </a:ext>
              </a:extLst>
            </p:cNvPr>
            <p:cNvSpPr txBox="1"/>
            <p:nvPr/>
          </p:nvSpPr>
          <p:spPr>
            <a:xfrm>
              <a:off x="7391400" y="1688485"/>
              <a:ext cx="464820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개요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88D5D475-3D13-497C-E656-27E41BEEF1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3293602"/>
            <a:ext cx="6025537" cy="622709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C38C691-21E8-59FD-278D-6E0BB29027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0665" y="3265154"/>
            <a:ext cx="6443534" cy="621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47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78E62-69C1-B38E-8389-0B1A5A5D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A394200-E140-A633-F7B8-89378193A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1FE566-91D5-1302-B904-D9EE6892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A9E2C06-FD07-3DA9-C5A1-87130350C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0EE4AA7-96D3-299B-E0F4-A57E8820E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273E536-52FA-8F5B-8EEA-902A98F04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95CEA97-5709-D492-FBA2-62A3F1603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4F18F4E-232F-1EC1-92EE-4A9A6EABB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395CB0D-F9AA-80E1-8BD4-07866C589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7F6DEB3C-E734-D8C3-4FDA-DC6A4A8CCC1A}"/>
              </a:ext>
            </a:extLst>
          </p:cNvPr>
          <p:cNvGrpSpPr/>
          <p:nvPr/>
        </p:nvGrpSpPr>
        <p:grpSpPr>
          <a:xfrm>
            <a:off x="6343650" y="1689100"/>
            <a:ext cx="5753100" cy="1282700"/>
            <a:chOff x="6286500" y="1688485"/>
            <a:chExt cx="575310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A948E972-B0E3-536E-9149-349553C9A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3F44730B-465A-A3A4-F49A-5F0AD7785218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01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2F5DEA3-7525-0C53-E31C-61D403DADF05}"/>
                </a:ext>
              </a:extLst>
            </p:cNvPr>
            <p:cNvSpPr txBox="1"/>
            <p:nvPr/>
          </p:nvSpPr>
          <p:spPr>
            <a:xfrm>
              <a:off x="7391400" y="1688485"/>
              <a:ext cx="464820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개요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055CC97C-E7C4-1CAB-AF14-3AF67D4D91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9510" y="3175000"/>
            <a:ext cx="11643580" cy="635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5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97CB7-BB2B-9CA5-3CD2-DB128AB33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D6FF0D-FADE-35F2-8802-3D588CF66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0C0D9D-B401-C713-9CBE-F0EDBE5F7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9AA27D-1292-091F-9528-1A3A21B00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FC81FBF-5FDF-AFF7-58F1-65B320B9C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0E41485-85DA-EE56-132F-7355F3710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94643C2-CE3D-1423-0705-F8D5DD996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7463918-EAAA-4E8A-BE1D-8BF2CB0A4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300436D-EE0B-945E-7207-14506A596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15A98D-3BF0-1547-88C7-605303D4F751}"/>
              </a:ext>
            </a:extLst>
          </p:cNvPr>
          <p:cNvGrpSpPr/>
          <p:nvPr/>
        </p:nvGrpSpPr>
        <p:grpSpPr>
          <a:xfrm>
            <a:off x="6343650" y="1689100"/>
            <a:ext cx="5753100" cy="1282700"/>
            <a:chOff x="6286500" y="1688485"/>
            <a:chExt cx="575310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55F9A8D4-B54E-6618-B3CE-6A3B72CF9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BAE1090-1BCB-C087-9FFD-C724ACE0F031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01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35C012D-5935-3127-6702-AB24285D07ED}"/>
                </a:ext>
              </a:extLst>
            </p:cNvPr>
            <p:cNvSpPr txBox="1"/>
            <p:nvPr/>
          </p:nvSpPr>
          <p:spPr>
            <a:xfrm>
              <a:off x="7391400" y="1688485"/>
              <a:ext cx="464820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개요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  <p:pic>
        <p:nvPicPr>
          <p:cNvPr id="13" name="Picture 9">
            <a:extLst>
              <a:ext uri="{FF2B5EF4-FFF2-40B4-BE49-F238E27FC236}">
                <a16:creationId xmlns:a16="http://schemas.microsoft.com/office/drawing/2014/main" id="{6A2263BA-66CC-838A-366A-6E0CD2908C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160C9F-F7FA-90B8-F0D9-2082CC60A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5024" y="3261226"/>
            <a:ext cx="8028526" cy="613142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C8A9A8-9562-8DCA-732E-241F31041ABC}"/>
              </a:ext>
            </a:extLst>
          </p:cNvPr>
          <p:cNvSpPr/>
          <p:nvPr/>
        </p:nvSpPr>
        <p:spPr>
          <a:xfrm flipV="1">
            <a:off x="5131013" y="3225132"/>
            <a:ext cx="3784387" cy="31816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BACFF7-6AF9-4DAA-FDF3-6A33E47A9FE4}"/>
              </a:ext>
            </a:extLst>
          </p:cNvPr>
          <p:cNvSpPr/>
          <p:nvPr/>
        </p:nvSpPr>
        <p:spPr>
          <a:xfrm flipV="1">
            <a:off x="5375655" y="5143500"/>
            <a:ext cx="1253745" cy="1752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ABD8346-5551-B324-051A-6907006BBED7}"/>
              </a:ext>
            </a:extLst>
          </p:cNvPr>
          <p:cNvSpPr/>
          <p:nvPr/>
        </p:nvSpPr>
        <p:spPr>
          <a:xfrm flipV="1">
            <a:off x="9393427" y="3597108"/>
            <a:ext cx="3770123" cy="20797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BAA45E3-61C7-BD02-7053-0DB66127C9F1}"/>
              </a:ext>
            </a:extLst>
          </p:cNvPr>
          <p:cNvSpPr/>
          <p:nvPr/>
        </p:nvSpPr>
        <p:spPr>
          <a:xfrm flipV="1">
            <a:off x="11260327" y="5295900"/>
            <a:ext cx="836423" cy="228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B4F4FEA-08E2-6921-6763-FC94C885B723}"/>
              </a:ext>
            </a:extLst>
          </p:cNvPr>
          <p:cNvSpPr/>
          <p:nvPr/>
        </p:nvSpPr>
        <p:spPr>
          <a:xfrm flipV="1">
            <a:off x="9602088" y="5803900"/>
            <a:ext cx="3275712" cy="635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5C1F5D80-4F72-9A8D-E5F0-83D8B85CB614}"/>
              </a:ext>
            </a:extLst>
          </p:cNvPr>
          <p:cNvSpPr txBox="1"/>
          <p:nvPr/>
        </p:nvSpPr>
        <p:spPr>
          <a:xfrm>
            <a:off x="3553322" y="5450722"/>
            <a:ext cx="1446217" cy="16216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3669"/>
              </a:lnSpc>
            </a:pPr>
            <a:r>
              <a:rPr lang="ko-KR" altLang="en-US" sz="1700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영화 목록</a:t>
            </a:r>
            <a:endParaRPr lang="en-US" altLang="ko-KR" sz="1700" b="0" i="0" u="none" strike="noStrike" spc="-100">
              <a:solidFill>
                <a:srgbClr val="545454">
                  <a:alpha val="72157"/>
                </a:srgbClr>
              </a:solidFill>
              <a:latin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영화 포스터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b="0" i="0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영화 제목</a:t>
            </a:r>
            <a:endParaRPr lang="en-US" altLang="ko-KR" sz="1700" b="0" i="0" u="none" strike="noStrike" spc="-100">
              <a:solidFill>
                <a:srgbClr val="545454">
                  <a:alpha val="72157"/>
                </a:srgbClr>
              </a:solidFill>
              <a:latin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평점</a:t>
            </a:r>
            <a:endParaRPr lang="en-US" sz="1700" b="0" i="0" u="none" strike="noStrike" spc="-10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sp>
        <p:nvSpPr>
          <p:cNvPr id="40" name="TextBox 17">
            <a:extLst>
              <a:ext uri="{FF2B5EF4-FFF2-40B4-BE49-F238E27FC236}">
                <a16:creationId xmlns:a16="http://schemas.microsoft.com/office/drawing/2014/main" id="{1067AD65-ED62-12FF-A370-2997B47727D5}"/>
              </a:ext>
            </a:extLst>
          </p:cNvPr>
          <p:cNvSpPr txBox="1"/>
          <p:nvPr/>
        </p:nvSpPr>
        <p:spPr>
          <a:xfrm>
            <a:off x="3027610" y="3214603"/>
            <a:ext cx="1971929" cy="16216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3669"/>
              </a:lnSpc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메뉴바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홈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영화 추가</a:t>
            </a:r>
            <a:r>
              <a:rPr lang="en-US" altLang="ko-KR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/</a:t>
            </a: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수정</a:t>
            </a:r>
            <a:r>
              <a:rPr lang="en-US" altLang="ko-KR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/</a:t>
            </a: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등록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로그인</a:t>
            </a:r>
            <a:r>
              <a:rPr lang="en-US" altLang="ko-KR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/</a:t>
            </a: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로그아웃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마이페이지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lvl="0" algn="r">
              <a:lnSpc>
                <a:spcPct val="123669"/>
              </a:lnSpc>
            </a:pPr>
            <a:endParaRPr lang="en-US" sz="1700" b="0" i="0" u="none" strike="noStrike" spc="-10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DD395A7E-508E-77C9-1DC1-E0986272D0B9}"/>
              </a:ext>
            </a:extLst>
          </p:cNvPr>
          <p:cNvSpPr txBox="1"/>
          <p:nvPr/>
        </p:nvSpPr>
        <p:spPr>
          <a:xfrm>
            <a:off x="13288461" y="3507646"/>
            <a:ext cx="1971929" cy="16216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3669"/>
              </a:lnSpc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영화 상세 정보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영화 포스터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영화 제목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평점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장르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줄거리 </a:t>
            </a:r>
            <a:r>
              <a:rPr lang="en-US" altLang="ko-KR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…</a:t>
            </a: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endParaRPr lang="en-US" sz="1700" b="0" i="0" u="none" strike="noStrike" spc="-10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sp>
        <p:nvSpPr>
          <p:cNvPr id="48" name="TextBox 17">
            <a:extLst>
              <a:ext uri="{FF2B5EF4-FFF2-40B4-BE49-F238E27FC236}">
                <a16:creationId xmlns:a16="http://schemas.microsoft.com/office/drawing/2014/main" id="{01ACF0CA-E0F6-6C2B-B971-9E906877897A}"/>
              </a:ext>
            </a:extLst>
          </p:cNvPr>
          <p:cNvSpPr txBox="1"/>
          <p:nvPr/>
        </p:nvSpPr>
        <p:spPr>
          <a:xfrm>
            <a:off x="14941612" y="3849581"/>
            <a:ext cx="1971929" cy="162167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북마크 버튼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리뷰 작성 버튼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endParaRPr lang="en-US" sz="1700" b="0" i="0" u="none" strike="noStrike" spc="-10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  <p:sp>
        <p:nvSpPr>
          <p:cNvPr id="49" name="TextBox 17">
            <a:extLst>
              <a:ext uri="{FF2B5EF4-FFF2-40B4-BE49-F238E27FC236}">
                <a16:creationId xmlns:a16="http://schemas.microsoft.com/office/drawing/2014/main" id="{D3C78FE9-CFB5-0952-83EF-7B31BD63649A}"/>
              </a:ext>
            </a:extLst>
          </p:cNvPr>
          <p:cNvSpPr txBox="1"/>
          <p:nvPr/>
        </p:nvSpPr>
        <p:spPr>
          <a:xfrm>
            <a:off x="13274720" y="5803900"/>
            <a:ext cx="1971929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3669"/>
              </a:lnSpc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리뷰 댓글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작성자 이름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리뷰 내용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평점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작성일자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r>
              <a:rPr lang="ko-KR" altLang="en-US" sz="1700" spc="-100">
                <a:solidFill>
                  <a:srgbClr val="545454">
                    <a:alpha val="72157"/>
                  </a:srgbClr>
                </a:solidFill>
                <a:latin typeface="Pretendard Light"/>
                <a:ea typeface="Pretendard Light"/>
              </a:rPr>
              <a:t>좋아요 버튼</a:t>
            </a:r>
            <a:endParaRPr lang="en-US" altLang="ko-KR" sz="1700" spc="-100">
              <a:solidFill>
                <a:srgbClr val="545454">
                  <a:alpha val="72157"/>
                </a:srgbClr>
              </a:solidFill>
              <a:latin typeface="Pretendard Light"/>
              <a:ea typeface="Pretendard Light"/>
            </a:endParaRPr>
          </a:p>
          <a:p>
            <a:pPr marL="285750" lvl="0" indent="-285750">
              <a:lnSpc>
                <a:spcPct val="123669"/>
              </a:lnSpc>
              <a:buFontTx/>
              <a:buChar char="-"/>
            </a:pPr>
            <a:endParaRPr lang="en-US" sz="1700" b="0" i="0" u="none" strike="noStrike" spc="-100">
              <a:solidFill>
                <a:srgbClr val="545454">
                  <a:alpha val="72157"/>
                </a:srgbClr>
              </a:solidFill>
              <a:latin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323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A3FC-D50B-CACF-7D52-3A675BE13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A031A74-071E-DC91-C637-6FFA650D3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63E0810-3EF4-A40E-55AC-D4A36B733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15A9B2E-0E85-4A28-D36E-4EE22C810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1991D50-C0CB-D182-48E2-04EC52BA5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D2B392A-BBF5-EEA4-69E9-AE05902A0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A2B8B38-B3E6-833D-EDE4-0F5087F4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FB6295C-B8C8-ABB0-25B1-A3E69D68C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78FB512-3B22-58D8-FE59-D4DAEA4C5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23C6CF-AE55-2E65-A251-A261EC597857}"/>
              </a:ext>
            </a:extLst>
          </p:cNvPr>
          <p:cNvGrpSpPr/>
          <p:nvPr/>
        </p:nvGrpSpPr>
        <p:grpSpPr>
          <a:xfrm>
            <a:off x="6343650" y="1689100"/>
            <a:ext cx="5753100" cy="1282700"/>
            <a:chOff x="6286500" y="1688485"/>
            <a:chExt cx="5753100" cy="128270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283706C3-0A97-744B-A148-31EE6B093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6500" y="1955185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EC5A67E-10DE-5B90-3B55-A4631E7964ED}"/>
                </a:ext>
              </a:extLst>
            </p:cNvPr>
            <p:cNvSpPr txBox="1"/>
            <p:nvPr/>
          </p:nvSpPr>
          <p:spPr>
            <a:xfrm>
              <a:off x="6350000" y="2107585"/>
              <a:ext cx="6858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01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EA25EB1-72E4-43D1-7BD9-FF7ECBE8CFDC}"/>
                </a:ext>
              </a:extLst>
            </p:cNvPr>
            <p:cNvSpPr txBox="1"/>
            <p:nvPr/>
          </p:nvSpPr>
          <p:spPr>
            <a:xfrm>
              <a:off x="7391400" y="1688485"/>
              <a:ext cx="464820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spc="-500">
                  <a:solidFill>
                    <a:srgbClr val="545454"/>
                  </a:solidFill>
                  <a:latin typeface="Pretendard Medium"/>
                  <a:ea typeface="Pretendard Medium"/>
                </a:rPr>
                <a:t>프로젝트 개요</a:t>
              </a:r>
              <a:endParaRPr lang="ko-KR" sz="7300" b="0" i="0" u="none" strike="noStrike" spc="-500">
                <a:solidFill>
                  <a:srgbClr val="545454"/>
                </a:solidFill>
                <a:ea typeface="Pretendard Medium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A5BEB15-166D-0A59-8BF9-D5177FBFC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0516" y="6542698"/>
            <a:ext cx="4015119" cy="13338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736EDE-4FED-ADF4-94D0-9C28594FA8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1677" y="3172995"/>
            <a:ext cx="5839164" cy="33246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FE69C0-0A08-4C5C-B5BD-4E536AFB41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04947" y="6497624"/>
            <a:ext cx="5183605" cy="291536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ECD8A6-5B4D-D9CB-1D75-00B841E3CD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4176" y="3251200"/>
            <a:ext cx="6417501" cy="32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4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BEB0F9A-5089-2E7F-D69B-010EEB8AF45A}"/>
              </a:ext>
            </a:extLst>
          </p:cNvPr>
          <p:cNvGrpSpPr/>
          <p:nvPr/>
        </p:nvGrpSpPr>
        <p:grpSpPr>
          <a:xfrm>
            <a:off x="3397250" y="1689100"/>
            <a:ext cx="11493500" cy="1282700"/>
            <a:chOff x="4495800" y="1701800"/>
            <a:chExt cx="11493500" cy="12827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95800" y="1968500"/>
              <a:ext cx="812800" cy="8128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4559300" y="2120900"/>
              <a:ext cx="685800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2800" b="0" i="0" u="none" strike="noStrike" spc="100">
                  <a:solidFill>
                    <a:srgbClr val="545454"/>
                  </a:solidFill>
                  <a:latin typeface="Pretendard Regular"/>
                </a:rPr>
                <a:t>02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600700" y="1701800"/>
              <a:ext cx="10388600" cy="1282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2130"/>
                </a:lnSpc>
              </a:pPr>
              <a:r>
                <a:rPr lang="ko-KR" altLang="en-US" sz="7300" b="0" i="0" u="none" strike="noStrike" spc="-100">
                  <a:solidFill>
                    <a:srgbClr val="545454"/>
                  </a:solidFill>
                  <a:ea typeface="Pretendard Medium"/>
                </a:rPr>
                <a:t>프로젝트 수행 절차 및 방법</a:t>
              </a:r>
              <a:endParaRPr lang="ko-KR" altLang="ko-KR" sz="7300" b="0" i="0" u="none" strike="noStrike" spc="-100">
                <a:solidFill>
                  <a:srgbClr val="545454"/>
                </a:solidFill>
                <a:ea typeface="Pretendard Medium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FA7F5FE-F6A4-AC08-32FB-82F529C3C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2460" y="3532239"/>
            <a:ext cx="15743079" cy="49930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1218</Words>
  <Application>Microsoft Office PowerPoint</Application>
  <PresentationFormat>사용자 지정</PresentationFormat>
  <Paragraphs>222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Pretendard Medium</vt:lpstr>
      <vt:lpstr>Calibri</vt:lpstr>
      <vt:lpstr>Pretendard Light</vt:lpstr>
      <vt:lpstr>Pretendard Bold</vt:lpstr>
      <vt:lpstr>Pretendard Regular</vt:lpstr>
      <vt:lpstr>Pretendard SemiBold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samsung</dc:creator>
  <cp:lastModifiedBy>J J</cp:lastModifiedBy>
  <cp:revision>8</cp:revision>
  <dcterms:created xsi:type="dcterms:W3CDTF">2006-08-16T00:00:00Z</dcterms:created>
  <dcterms:modified xsi:type="dcterms:W3CDTF">2025-04-28T01:49:59Z</dcterms:modified>
</cp:coreProperties>
</file>